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handoutMasterIdLst>
    <p:handoutMasterId r:id="rId27"/>
  </p:handoutMasterIdLst>
  <p:sldIdLst>
    <p:sldId id="256" r:id="rId5"/>
    <p:sldId id="265" r:id="rId6"/>
    <p:sldId id="369" r:id="rId7"/>
    <p:sldId id="368" r:id="rId8"/>
    <p:sldId id="337" r:id="rId9"/>
    <p:sldId id="367" r:id="rId10"/>
    <p:sldId id="336" r:id="rId11"/>
    <p:sldId id="299" r:id="rId12"/>
    <p:sldId id="326" r:id="rId13"/>
    <p:sldId id="261" r:id="rId14"/>
    <p:sldId id="263" r:id="rId15"/>
    <p:sldId id="359" r:id="rId16"/>
    <p:sldId id="264" r:id="rId17"/>
    <p:sldId id="269" r:id="rId18"/>
    <p:sldId id="332" r:id="rId19"/>
    <p:sldId id="370" r:id="rId20"/>
    <p:sldId id="366" r:id="rId21"/>
    <p:sldId id="364" r:id="rId22"/>
    <p:sldId id="328" r:id="rId23"/>
    <p:sldId id="285" r:id="rId24"/>
    <p:sldId id="304" r:id="rId25"/>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24DADF7-13A0-484C-98DF-62AE74FCCBB0}">
          <p14:sldIdLst>
            <p14:sldId id="256"/>
          </p14:sldIdLst>
        </p14:section>
        <p14:section name="About Advocacy" id="{11AAF8FC-5F57-45D5-A3DE-CB8982900DFA}">
          <p14:sldIdLst>
            <p14:sldId id="265"/>
            <p14:sldId id="369"/>
            <p14:sldId id="368"/>
            <p14:sldId id="337"/>
            <p14:sldId id="367"/>
            <p14:sldId id="336"/>
            <p14:sldId id="299"/>
            <p14:sldId id="326"/>
          </p14:sldIdLst>
        </p14:section>
        <p14:section name="Economic Research" id="{F4047E99-8CE1-4CCC-A688-E4606A1756AB}">
          <p14:sldIdLst>
            <p14:sldId id="261"/>
            <p14:sldId id="263"/>
            <p14:sldId id="359"/>
          </p14:sldIdLst>
        </p14:section>
        <p14:section name="Regional Outreach" id="{FFDB19CC-CBB7-452C-A10E-054EB80E1D60}">
          <p14:sldIdLst>
            <p14:sldId id="264"/>
          </p14:sldIdLst>
        </p14:section>
        <p14:section name="Advocacy vs. SBA/Ombudsman" id="{DA9D7E33-4308-4BA7-8DF1-107D32660D25}">
          <p14:sldIdLst>
            <p14:sldId id="269"/>
            <p14:sldId id="332"/>
          </p14:sldIdLst>
        </p14:section>
        <p14:section name="Rulemaking Process" id="{D1AC5972-63A1-414A-A2D5-E79696AE2BD1}">
          <p14:sldIdLst>
            <p14:sldId id="370"/>
            <p14:sldId id="366"/>
            <p14:sldId id="364"/>
            <p14:sldId id="328"/>
          </p14:sldIdLst>
        </p14:section>
        <p14:section name="Stay Connected with Advocacy" id="{1DE57543-A6E2-40F9-8898-C2F0EA5ED2BE}">
          <p14:sldIdLst>
            <p14:sldId id="285"/>
            <p14:sldId id="30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afft, Rebecca A." initials="KRA" lastIdx="1" clrIdx="0">
    <p:extLst>
      <p:ext uri="{19B8F6BF-5375-455C-9EA6-DF929625EA0E}">
        <p15:presenceInfo xmlns:p15="http://schemas.microsoft.com/office/powerpoint/2012/main" userId="S::RLKrafft@sba.gov::2b4b91b8-b6e7-4a69-9df1-a314536119b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5F8D"/>
    <a:srgbClr val="197E4E"/>
    <a:srgbClr val="1D655A"/>
    <a:srgbClr val="002E6D"/>
    <a:srgbClr val="A5A5A5"/>
    <a:srgbClr val="1C1F2A"/>
    <a:srgbClr val="1F2E3B"/>
    <a:srgbClr val="1F484F"/>
    <a:srgbClr val="223369"/>
    <a:srgbClr val="1F56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825" autoAdjust="0"/>
    <p:restoredTop sz="69213" autoAdjust="0"/>
  </p:normalViewPr>
  <p:slideViewPr>
    <p:cSldViewPr snapToGrid="0">
      <p:cViewPr varScale="1">
        <p:scale>
          <a:sx n="88" d="100"/>
          <a:sy n="88" d="100"/>
        </p:scale>
        <p:origin x="672" y="78"/>
      </p:cViewPr>
      <p:guideLst/>
    </p:cSldViewPr>
  </p:slideViewPr>
  <p:outlineViewPr>
    <p:cViewPr>
      <p:scale>
        <a:sx n="33" d="100"/>
        <a:sy n="33" d="100"/>
      </p:scale>
      <p:origin x="0" y="-17904"/>
    </p:cViewPr>
    <p:sldLst>
      <p:sld r:id="rId1" collapse="1"/>
    </p:sldLst>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5" d="100"/>
          <a:sy n="85" d="100"/>
        </p:scale>
        <p:origin x="2988"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4.xml"/></Relationships>
</file>

<file path=ppt/_rels/viewProps.xml.rels><?xml version="1.0" encoding="UTF-8" standalone="yes"?>
<Relationships xmlns="http://schemas.openxmlformats.org/package/2006/relationships"><Relationship Id="rId1" Type="http://schemas.openxmlformats.org/officeDocument/2006/relationships/slide" Target="slides/slide2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tker, David J." userId="65e8d42d-494b-4ca5-856c-0de166a7461d" providerId="ADAL" clId="{2B2A2E5C-4222-4F6B-9773-81D2F1B9AD6E}"/>
    <pc:docChg chg="custSel modSld modShowInfo">
      <pc:chgData name="Rostker, David J." userId="65e8d42d-494b-4ca5-856c-0de166a7461d" providerId="ADAL" clId="{2B2A2E5C-4222-4F6B-9773-81D2F1B9AD6E}" dt="2023-03-23T15:05:55.210" v="118" actId="2744"/>
      <pc:docMkLst>
        <pc:docMk/>
      </pc:docMkLst>
      <pc:sldChg chg="modSp mod">
        <pc:chgData name="Rostker, David J." userId="65e8d42d-494b-4ca5-856c-0de166a7461d" providerId="ADAL" clId="{2B2A2E5C-4222-4F6B-9773-81D2F1B9AD6E}" dt="2023-03-19T14:19:19.570" v="37" actId="13926"/>
        <pc:sldMkLst>
          <pc:docMk/>
          <pc:sldMk cId="780699032" sldId="256"/>
        </pc:sldMkLst>
        <pc:spChg chg="mod">
          <ac:chgData name="Rostker, David J." userId="65e8d42d-494b-4ca5-856c-0de166a7461d" providerId="ADAL" clId="{2B2A2E5C-4222-4F6B-9773-81D2F1B9AD6E}" dt="2023-03-19T14:19:19.570" v="37" actId="13926"/>
          <ac:spMkLst>
            <pc:docMk/>
            <pc:sldMk cId="780699032" sldId="256"/>
            <ac:spMk id="5" creationId="{57B1D0BC-057B-4AC6-AF62-BB139018B5FA}"/>
          </ac:spMkLst>
        </pc:spChg>
      </pc:sldChg>
      <pc:sldChg chg="modSp mod">
        <pc:chgData name="Rostker, David J." userId="65e8d42d-494b-4ca5-856c-0de166a7461d" providerId="ADAL" clId="{2B2A2E5C-4222-4F6B-9773-81D2F1B9AD6E}" dt="2023-03-23T15:03:29.663" v="116" actId="13926"/>
        <pc:sldMkLst>
          <pc:docMk/>
          <pc:sldMk cId="1719874402" sldId="304"/>
        </pc:sldMkLst>
        <pc:spChg chg="mod">
          <ac:chgData name="Rostker, David J." userId="65e8d42d-494b-4ca5-856c-0de166a7461d" providerId="ADAL" clId="{2B2A2E5C-4222-4F6B-9773-81D2F1B9AD6E}" dt="2023-03-23T15:03:29.663" v="116" actId="13926"/>
          <ac:spMkLst>
            <pc:docMk/>
            <pc:sldMk cId="1719874402" sldId="304"/>
            <ac:spMk id="3" creationId="{CCE21A20-301C-4697-A59A-262E7E1A438C}"/>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28A662-847A-4DBA-BB01-62D9F1F6802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B9BFF50-CECF-4059-89E4-F970050276E0}">
      <dgm:prSet/>
      <dgm:spPr/>
      <dgm:t>
        <a:bodyPr/>
        <a:lstStyle/>
        <a:p>
          <a:pPr>
            <a:lnSpc>
              <a:spcPct val="100000"/>
            </a:lnSpc>
          </a:pPr>
          <a:r>
            <a:rPr lang="en-US" b="1"/>
            <a:t>Interagency Affairs </a:t>
          </a:r>
          <a:endParaRPr lang="en-US"/>
        </a:p>
      </dgm:t>
    </dgm:pt>
    <dgm:pt modelId="{1D61B824-3993-4B93-BFC6-BACEBA9C2DCA}" type="parTrans" cxnId="{09A590ED-0653-49A1-B817-E3BC42CC1881}">
      <dgm:prSet/>
      <dgm:spPr/>
      <dgm:t>
        <a:bodyPr/>
        <a:lstStyle/>
        <a:p>
          <a:endParaRPr lang="en-US"/>
        </a:p>
      </dgm:t>
    </dgm:pt>
    <dgm:pt modelId="{1F56D6F0-EC8B-4866-9842-9F5F5E0C66C2}" type="sibTrans" cxnId="{09A590ED-0653-49A1-B817-E3BC42CC1881}">
      <dgm:prSet/>
      <dgm:spPr/>
      <dgm:t>
        <a:bodyPr/>
        <a:lstStyle/>
        <a:p>
          <a:endParaRPr lang="en-US"/>
        </a:p>
      </dgm:t>
    </dgm:pt>
    <dgm:pt modelId="{A095B2AF-11D1-4B88-B3FF-40DE550D4944}">
      <dgm:prSet/>
      <dgm:spPr/>
      <dgm:t>
        <a:bodyPr/>
        <a:lstStyle/>
        <a:p>
          <a:pPr>
            <a:lnSpc>
              <a:spcPct val="100000"/>
            </a:lnSpc>
          </a:pPr>
          <a:r>
            <a:rPr lang="en-US" b="1"/>
            <a:t>Economic Research</a:t>
          </a:r>
          <a:endParaRPr lang="en-US"/>
        </a:p>
      </dgm:t>
    </dgm:pt>
    <dgm:pt modelId="{A478BC9C-298A-458E-A179-DCD6B2AD5206}" type="parTrans" cxnId="{6772AB64-ECCC-4D13-8EFD-A529CE034EC3}">
      <dgm:prSet/>
      <dgm:spPr/>
      <dgm:t>
        <a:bodyPr/>
        <a:lstStyle/>
        <a:p>
          <a:endParaRPr lang="en-US"/>
        </a:p>
      </dgm:t>
    </dgm:pt>
    <dgm:pt modelId="{5D452631-3722-4205-9A44-0794AAD0FE84}" type="sibTrans" cxnId="{6772AB64-ECCC-4D13-8EFD-A529CE034EC3}">
      <dgm:prSet/>
      <dgm:spPr/>
      <dgm:t>
        <a:bodyPr/>
        <a:lstStyle/>
        <a:p>
          <a:endParaRPr lang="en-US"/>
        </a:p>
      </dgm:t>
    </dgm:pt>
    <dgm:pt modelId="{515A41A7-FBFD-47C6-BC1F-6E251C86B424}">
      <dgm:prSet/>
      <dgm:spPr/>
      <dgm:t>
        <a:bodyPr/>
        <a:lstStyle/>
        <a:p>
          <a:pPr>
            <a:lnSpc>
              <a:spcPct val="100000"/>
            </a:lnSpc>
          </a:pPr>
          <a:r>
            <a:rPr lang="en-US" b="1" dirty="0"/>
            <a:t>Regional Advocates</a:t>
          </a:r>
          <a:endParaRPr lang="en-US" dirty="0"/>
        </a:p>
      </dgm:t>
    </dgm:pt>
    <dgm:pt modelId="{425798EC-74D9-496C-B787-428EDD4DED79}" type="parTrans" cxnId="{A51896DF-8AB5-42E7-B705-DE1D1BF729CE}">
      <dgm:prSet/>
      <dgm:spPr/>
      <dgm:t>
        <a:bodyPr/>
        <a:lstStyle/>
        <a:p>
          <a:endParaRPr lang="en-US"/>
        </a:p>
      </dgm:t>
    </dgm:pt>
    <dgm:pt modelId="{9D429AB1-BEDF-495D-8EDE-7554E7F8BB1F}" type="sibTrans" cxnId="{A51896DF-8AB5-42E7-B705-DE1D1BF729CE}">
      <dgm:prSet/>
      <dgm:spPr/>
      <dgm:t>
        <a:bodyPr/>
        <a:lstStyle/>
        <a:p>
          <a:endParaRPr lang="en-US"/>
        </a:p>
      </dgm:t>
    </dgm:pt>
    <dgm:pt modelId="{6D26955E-1400-406B-9CF1-E13BE1CA1913}" type="pres">
      <dgm:prSet presAssocID="{BE28A662-847A-4DBA-BB01-62D9F1F6802E}" presName="root" presStyleCnt="0">
        <dgm:presLayoutVars>
          <dgm:dir/>
          <dgm:resizeHandles val="exact"/>
        </dgm:presLayoutVars>
      </dgm:prSet>
      <dgm:spPr/>
    </dgm:pt>
    <dgm:pt modelId="{2E23DDF9-3E52-4A1D-A821-4A71AF01A949}" type="pres">
      <dgm:prSet presAssocID="{8B9BFF50-CECF-4059-89E4-F970050276E0}" presName="compNode" presStyleCnt="0"/>
      <dgm:spPr/>
    </dgm:pt>
    <dgm:pt modelId="{3DFBB3AE-5981-4AFE-953D-A2C78F9A16CB}" type="pres">
      <dgm:prSet presAssocID="{8B9BFF50-CECF-4059-89E4-F970050276E0}" presName="bgRect" presStyleLbl="bgShp" presStyleIdx="0" presStyleCnt="3"/>
      <dgm:spPr/>
    </dgm:pt>
    <dgm:pt modelId="{2C955FF5-F79D-4925-8B6D-318037452F68}" type="pres">
      <dgm:prSet presAssocID="{8B9BFF50-CECF-4059-89E4-F970050276E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A00261C7-456A-4A86-B0ED-148173C435C6}" type="pres">
      <dgm:prSet presAssocID="{8B9BFF50-CECF-4059-89E4-F970050276E0}" presName="spaceRect" presStyleCnt="0"/>
      <dgm:spPr/>
    </dgm:pt>
    <dgm:pt modelId="{24C47399-9963-4AE1-A9A2-C4E8D9CD362F}" type="pres">
      <dgm:prSet presAssocID="{8B9BFF50-CECF-4059-89E4-F970050276E0}" presName="parTx" presStyleLbl="revTx" presStyleIdx="0" presStyleCnt="3">
        <dgm:presLayoutVars>
          <dgm:chMax val="0"/>
          <dgm:chPref val="0"/>
        </dgm:presLayoutVars>
      </dgm:prSet>
      <dgm:spPr/>
    </dgm:pt>
    <dgm:pt modelId="{5B5D4148-323D-442A-BE32-15492283C83D}" type="pres">
      <dgm:prSet presAssocID="{1F56D6F0-EC8B-4866-9842-9F5F5E0C66C2}" presName="sibTrans" presStyleCnt="0"/>
      <dgm:spPr/>
    </dgm:pt>
    <dgm:pt modelId="{9F3DE931-C3F9-4C2E-AD84-F61052AABA71}" type="pres">
      <dgm:prSet presAssocID="{A095B2AF-11D1-4B88-B3FF-40DE550D4944}" presName="compNode" presStyleCnt="0"/>
      <dgm:spPr/>
    </dgm:pt>
    <dgm:pt modelId="{614143D7-0D88-4B7C-91BB-61495A5D8369}" type="pres">
      <dgm:prSet presAssocID="{A095B2AF-11D1-4B88-B3FF-40DE550D4944}" presName="bgRect" presStyleLbl="bgShp" presStyleIdx="1" presStyleCnt="3"/>
      <dgm:spPr/>
    </dgm:pt>
    <dgm:pt modelId="{3F97755B-2CF3-41BF-A91F-013DE11B70C1}" type="pres">
      <dgm:prSet presAssocID="{A095B2AF-11D1-4B88-B3FF-40DE550D494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ins"/>
        </a:ext>
      </dgm:extLst>
    </dgm:pt>
    <dgm:pt modelId="{FD714432-978A-446F-A516-349949BF4349}" type="pres">
      <dgm:prSet presAssocID="{A095B2AF-11D1-4B88-B3FF-40DE550D4944}" presName="spaceRect" presStyleCnt="0"/>
      <dgm:spPr/>
    </dgm:pt>
    <dgm:pt modelId="{EF1AC5A9-595B-4F39-9C3A-4910DE4CD86B}" type="pres">
      <dgm:prSet presAssocID="{A095B2AF-11D1-4B88-B3FF-40DE550D4944}" presName="parTx" presStyleLbl="revTx" presStyleIdx="1" presStyleCnt="3">
        <dgm:presLayoutVars>
          <dgm:chMax val="0"/>
          <dgm:chPref val="0"/>
        </dgm:presLayoutVars>
      </dgm:prSet>
      <dgm:spPr/>
    </dgm:pt>
    <dgm:pt modelId="{A76AD85E-55A2-452A-8A42-1426043C16C4}" type="pres">
      <dgm:prSet presAssocID="{5D452631-3722-4205-9A44-0794AAD0FE84}" presName="sibTrans" presStyleCnt="0"/>
      <dgm:spPr/>
    </dgm:pt>
    <dgm:pt modelId="{36B39713-8B44-4619-BD0C-7683B1F38D84}" type="pres">
      <dgm:prSet presAssocID="{515A41A7-FBFD-47C6-BC1F-6E251C86B424}" presName="compNode" presStyleCnt="0"/>
      <dgm:spPr/>
    </dgm:pt>
    <dgm:pt modelId="{2A3739C7-A25C-49A1-8935-9D260B80449F}" type="pres">
      <dgm:prSet presAssocID="{515A41A7-FBFD-47C6-BC1F-6E251C86B424}" presName="bgRect" presStyleLbl="bgShp" presStyleIdx="2" presStyleCnt="3"/>
      <dgm:spPr/>
    </dgm:pt>
    <dgm:pt modelId="{0AE06C4A-1192-4EDB-92CE-183262021D5A}" type="pres">
      <dgm:prSet presAssocID="{515A41A7-FBFD-47C6-BC1F-6E251C86B42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a:ext>
      </dgm:extLst>
    </dgm:pt>
    <dgm:pt modelId="{60F28366-AF58-49DC-9DF0-81DB1482C406}" type="pres">
      <dgm:prSet presAssocID="{515A41A7-FBFD-47C6-BC1F-6E251C86B424}" presName="spaceRect" presStyleCnt="0"/>
      <dgm:spPr/>
    </dgm:pt>
    <dgm:pt modelId="{FBC2D471-8FD5-446C-BF6E-EBA8A3A85FAC}" type="pres">
      <dgm:prSet presAssocID="{515A41A7-FBFD-47C6-BC1F-6E251C86B424}" presName="parTx" presStyleLbl="revTx" presStyleIdx="2" presStyleCnt="3">
        <dgm:presLayoutVars>
          <dgm:chMax val="0"/>
          <dgm:chPref val="0"/>
        </dgm:presLayoutVars>
      </dgm:prSet>
      <dgm:spPr/>
    </dgm:pt>
  </dgm:ptLst>
  <dgm:cxnLst>
    <dgm:cxn modelId="{185F5927-2549-453B-A9A8-AA32DBFF3D72}" type="presOf" srcId="{A095B2AF-11D1-4B88-B3FF-40DE550D4944}" destId="{EF1AC5A9-595B-4F39-9C3A-4910DE4CD86B}" srcOrd="0" destOrd="0" presId="urn:microsoft.com/office/officeart/2018/2/layout/IconVerticalSolidList"/>
    <dgm:cxn modelId="{6772AB64-ECCC-4D13-8EFD-A529CE034EC3}" srcId="{BE28A662-847A-4DBA-BB01-62D9F1F6802E}" destId="{A095B2AF-11D1-4B88-B3FF-40DE550D4944}" srcOrd="1" destOrd="0" parTransId="{A478BC9C-298A-458E-A179-DCD6B2AD5206}" sibTransId="{5D452631-3722-4205-9A44-0794AAD0FE84}"/>
    <dgm:cxn modelId="{E69DA587-4FA8-4390-A832-EC37BFB42D27}" type="presOf" srcId="{515A41A7-FBFD-47C6-BC1F-6E251C86B424}" destId="{FBC2D471-8FD5-446C-BF6E-EBA8A3A85FAC}" srcOrd="0" destOrd="0" presId="urn:microsoft.com/office/officeart/2018/2/layout/IconVerticalSolidList"/>
    <dgm:cxn modelId="{81A49CC3-1616-41F3-99B2-3EA4F7DAE908}" type="presOf" srcId="{BE28A662-847A-4DBA-BB01-62D9F1F6802E}" destId="{6D26955E-1400-406B-9CF1-E13BE1CA1913}" srcOrd="0" destOrd="0" presId="urn:microsoft.com/office/officeart/2018/2/layout/IconVerticalSolidList"/>
    <dgm:cxn modelId="{3AE54AD6-5CB1-40BB-9E7F-3EB6F281F762}" type="presOf" srcId="{8B9BFF50-CECF-4059-89E4-F970050276E0}" destId="{24C47399-9963-4AE1-A9A2-C4E8D9CD362F}" srcOrd="0" destOrd="0" presId="urn:microsoft.com/office/officeart/2018/2/layout/IconVerticalSolidList"/>
    <dgm:cxn modelId="{A51896DF-8AB5-42E7-B705-DE1D1BF729CE}" srcId="{BE28A662-847A-4DBA-BB01-62D9F1F6802E}" destId="{515A41A7-FBFD-47C6-BC1F-6E251C86B424}" srcOrd="2" destOrd="0" parTransId="{425798EC-74D9-496C-B787-428EDD4DED79}" sibTransId="{9D429AB1-BEDF-495D-8EDE-7554E7F8BB1F}"/>
    <dgm:cxn modelId="{09A590ED-0653-49A1-B817-E3BC42CC1881}" srcId="{BE28A662-847A-4DBA-BB01-62D9F1F6802E}" destId="{8B9BFF50-CECF-4059-89E4-F970050276E0}" srcOrd="0" destOrd="0" parTransId="{1D61B824-3993-4B93-BFC6-BACEBA9C2DCA}" sibTransId="{1F56D6F0-EC8B-4866-9842-9F5F5E0C66C2}"/>
    <dgm:cxn modelId="{687020C6-9965-47C1-B976-C3F5E1AC5C45}" type="presParOf" srcId="{6D26955E-1400-406B-9CF1-E13BE1CA1913}" destId="{2E23DDF9-3E52-4A1D-A821-4A71AF01A949}" srcOrd="0" destOrd="0" presId="urn:microsoft.com/office/officeart/2018/2/layout/IconVerticalSolidList"/>
    <dgm:cxn modelId="{FA259D90-2BA1-46D6-BA57-7DB172585B78}" type="presParOf" srcId="{2E23DDF9-3E52-4A1D-A821-4A71AF01A949}" destId="{3DFBB3AE-5981-4AFE-953D-A2C78F9A16CB}" srcOrd="0" destOrd="0" presId="urn:microsoft.com/office/officeart/2018/2/layout/IconVerticalSolidList"/>
    <dgm:cxn modelId="{340270DE-DC81-49BA-ADCF-EA3694EAC732}" type="presParOf" srcId="{2E23DDF9-3E52-4A1D-A821-4A71AF01A949}" destId="{2C955FF5-F79D-4925-8B6D-318037452F68}" srcOrd="1" destOrd="0" presId="urn:microsoft.com/office/officeart/2018/2/layout/IconVerticalSolidList"/>
    <dgm:cxn modelId="{FCA02F04-598C-4DE9-A6F3-E166604B8D50}" type="presParOf" srcId="{2E23DDF9-3E52-4A1D-A821-4A71AF01A949}" destId="{A00261C7-456A-4A86-B0ED-148173C435C6}" srcOrd="2" destOrd="0" presId="urn:microsoft.com/office/officeart/2018/2/layout/IconVerticalSolidList"/>
    <dgm:cxn modelId="{3DDC38DD-209D-4E04-A498-FF56896DE1EC}" type="presParOf" srcId="{2E23DDF9-3E52-4A1D-A821-4A71AF01A949}" destId="{24C47399-9963-4AE1-A9A2-C4E8D9CD362F}" srcOrd="3" destOrd="0" presId="urn:microsoft.com/office/officeart/2018/2/layout/IconVerticalSolidList"/>
    <dgm:cxn modelId="{13869A33-F41D-4A2E-9A18-0B4D6A06DA97}" type="presParOf" srcId="{6D26955E-1400-406B-9CF1-E13BE1CA1913}" destId="{5B5D4148-323D-442A-BE32-15492283C83D}" srcOrd="1" destOrd="0" presId="urn:microsoft.com/office/officeart/2018/2/layout/IconVerticalSolidList"/>
    <dgm:cxn modelId="{4B15C019-6ABC-419E-A2A8-AA4D5B50A439}" type="presParOf" srcId="{6D26955E-1400-406B-9CF1-E13BE1CA1913}" destId="{9F3DE931-C3F9-4C2E-AD84-F61052AABA71}" srcOrd="2" destOrd="0" presId="urn:microsoft.com/office/officeart/2018/2/layout/IconVerticalSolidList"/>
    <dgm:cxn modelId="{FB35202E-CE23-4291-B82C-747B12AD7321}" type="presParOf" srcId="{9F3DE931-C3F9-4C2E-AD84-F61052AABA71}" destId="{614143D7-0D88-4B7C-91BB-61495A5D8369}" srcOrd="0" destOrd="0" presId="urn:microsoft.com/office/officeart/2018/2/layout/IconVerticalSolidList"/>
    <dgm:cxn modelId="{28AD6933-4B0D-496B-B376-09BB02B13C08}" type="presParOf" srcId="{9F3DE931-C3F9-4C2E-AD84-F61052AABA71}" destId="{3F97755B-2CF3-41BF-A91F-013DE11B70C1}" srcOrd="1" destOrd="0" presId="urn:microsoft.com/office/officeart/2018/2/layout/IconVerticalSolidList"/>
    <dgm:cxn modelId="{B2CEBC12-BCE7-4B48-A3D8-2CFBB6BA9029}" type="presParOf" srcId="{9F3DE931-C3F9-4C2E-AD84-F61052AABA71}" destId="{FD714432-978A-446F-A516-349949BF4349}" srcOrd="2" destOrd="0" presId="urn:microsoft.com/office/officeart/2018/2/layout/IconVerticalSolidList"/>
    <dgm:cxn modelId="{AC048E62-D2AD-468D-B494-E8D11AC24B27}" type="presParOf" srcId="{9F3DE931-C3F9-4C2E-AD84-F61052AABA71}" destId="{EF1AC5A9-595B-4F39-9C3A-4910DE4CD86B}" srcOrd="3" destOrd="0" presId="urn:microsoft.com/office/officeart/2018/2/layout/IconVerticalSolidList"/>
    <dgm:cxn modelId="{BEFDD33C-10C4-4785-A153-FE03F62479A1}" type="presParOf" srcId="{6D26955E-1400-406B-9CF1-E13BE1CA1913}" destId="{A76AD85E-55A2-452A-8A42-1426043C16C4}" srcOrd="3" destOrd="0" presId="urn:microsoft.com/office/officeart/2018/2/layout/IconVerticalSolidList"/>
    <dgm:cxn modelId="{70B0DC9D-8A9D-40D2-A387-722AD3D564B0}" type="presParOf" srcId="{6D26955E-1400-406B-9CF1-E13BE1CA1913}" destId="{36B39713-8B44-4619-BD0C-7683B1F38D84}" srcOrd="4" destOrd="0" presId="urn:microsoft.com/office/officeart/2018/2/layout/IconVerticalSolidList"/>
    <dgm:cxn modelId="{B2DF58BB-37D9-4AE6-8A9E-CBCB3A3059E4}" type="presParOf" srcId="{36B39713-8B44-4619-BD0C-7683B1F38D84}" destId="{2A3739C7-A25C-49A1-8935-9D260B80449F}" srcOrd="0" destOrd="0" presId="urn:microsoft.com/office/officeart/2018/2/layout/IconVerticalSolidList"/>
    <dgm:cxn modelId="{3E9E7E3D-3F4B-4280-BEF5-DF1AB5B2C3D3}" type="presParOf" srcId="{36B39713-8B44-4619-BD0C-7683B1F38D84}" destId="{0AE06C4A-1192-4EDB-92CE-183262021D5A}" srcOrd="1" destOrd="0" presId="urn:microsoft.com/office/officeart/2018/2/layout/IconVerticalSolidList"/>
    <dgm:cxn modelId="{6FEDAC85-3D93-4ED7-9219-4F807C4C6F71}" type="presParOf" srcId="{36B39713-8B44-4619-BD0C-7683B1F38D84}" destId="{60F28366-AF58-49DC-9DF0-81DB1482C406}" srcOrd="2" destOrd="0" presId="urn:microsoft.com/office/officeart/2018/2/layout/IconVerticalSolidList"/>
    <dgm:cxn modelId="{0AEA57CD-4BA5-4014-9558-5ADB41A5E800}" type="presParOf" srcId="{36B39713-8B44-4619-BD0C-7683B1F38D84}" destId="{FBC2D471-8FD5-446C-BF6E-EBA8A3A85FA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53138D-4AAC-4339-BED1-016A93E50D40}" type="doc">
      <dgm:prSet loTypeId="urn:microsoft.com/office/officeart/2005/8/layout/vProcess5" loCatId="process" qsTypeId="urn:microsoft.com/office/officeart/2005/8/quickstyle/simple1" qsCatId="simple" csTypeId="urn:microsoft.com/office/officeart/2005/8/colors/accent1_2" csCatId="accent1" phldr="1"/>
      <dgm:spPr/>
    </dgm:pt>
    <dgm:pt modelId="{E05923DA-F6F1-4BEE-A770-9DD138747168}">
      <dgm:prSet phldrT="[Text]"/>
      <dgm:spPr/>
      <dgm:t>
        <a:bodyPr/>
        <a:lstStyle/>
        <a:p>
          <a:r>
            <a:rPr lang="en-US" dirty="0"/>
            <a:t>Will the rule have a major small business impact?  If the answer is “yes”, the RFA is required</a:t>
          </a:r>
        </a:p>
      </dgm:t>
    </dgm:pt>
    <dgm:pt modelId="{06A0BB43-B3F7-48EA-9A2F-F0C0D7B59C37}" type="parTrans" cxnId="{7D5709E5-9130-4441-A17E-A3C3698E82B6}">
      <dgm:prSet/>
      <dgm:spPr/>
      <dgm:t>
        <a:bodyPr/>
        <a:lstStyle/>
        <a:p>
          <a:endParaRPr lang="en-US"/>
        </a:p>
      </dgm:t>
    </dgm:pt>
    <dgm:pt modelId="{7FACCE53-B48F-4767-982B-D4FD2D4F28EA}" type="sibTrans" cxnId="{7D5709E5-9130-4441-A17E-A3C3698E82B6}">
      <dgm:prSet/>
      <dgm:spPr/>
      <dgm:t>
        <a:bodyPr/>
        <a:lstStyle/>
        <a:p>
          <a:endParaRPr lang="en-US"/>
        </a:p>
      </dgm:t>
    </dgm:pt>
    <dgm:pt modelId="{AEE8617F-7F39-482A-B171-E4A0E0DBDB3E}">
      <dgm:prSet phldrT="[Text]"/>
      <dgm:spPr/>
      <dgm:t>
        <a:bodyPr/>
        <a:lstStyle/>
        <a:p>
          <a:r>
            <a:rPr lang="en-US" dirty="0"/>
            <a:t>The agency must prepare an initial regulatory analysis (IRFA) if it is determined </a:t>
          </a:r>
          <a:r>
            <a:rPr lang="en-US"/>
            <a:t>that the </a:t>
          </a:r>
          <a:r>
            <a:rPr lang="en-US" dirty="0"/>
            <a:t>proposal will cause a significant impact on a substantial number of small entities.</a:t>
          </a:r>
        </a:p>
      </dgm:t>
    </dgm:pt>
    <dgm:pt modelId="{EF5F87C1-3216-4A99-B188-5AB47DC66F15}" type="parTrans" cxnId="{887F4AB6-04ED-4D9F-BB10-9FD10E14ABF9}">
      <dgm:prSet/>
      <dgm:spPr/>
      <dgm:t>
        <a:bodyPr/>
        <a:lstStyle/>
        <a:p>
          <a:endParaRPr lang="en-US"/>
        </a:p>
      </dgm:t>
    </dgm:pt>
    <dgm:pt modelId="{5E801C4E-3D9C-4777-B0DB-86B674CF2902}" type="sibTrans" cxnId="{887F4AB6-04ED-4D9F-BB10-9FD10E14ABF9}">
      <dgm:prSet/>
      <dgm:spPr/>
      <dgm:t>
        <a:bodyPr/>
        <a:lstStyle/>
        <a:p>
          <a:endParaRPr lang="en-US"/>
        </a:p>
      </dgm:t>
    </dgm:pt>
    <dgm:pt modelId="{169A227E-5510-4A27-96FC-1289851B4F28}">
      <dgm:prSet phldrT="[Text]"/>
      <dgm:spPr/>
      <dgm:t>
        <a:bodyPr/>
        <a:lstStyle/>
        <a:p>
          <a:r>
            <a:rPr lang="en-US" dirty="0"/>
            <a:t>The final step in the process if it is determined the agency will cause a significant impact on a substantial number of small entities is the final regulatory flexibility analysis (FRFA)</a:t>
          </a:r>
        </a:p>
      </dgm:t>
    </dgm:pt>
    <dgm:pt modelId="{C76D89BD-8175-4D22-9AD3-4CABD017ED49}" type="parTrans" cxnId="{22B63529-CA64-4370-9547-DA3B5E604A47}">
      <dgm:prSet/>
      <dgm:spPr/>
      <dgm:t>
        <a:bodyPr/>
        <a:lstStyle/>
        <a:p>
          <a:endParaRPr lang="en-US"/>
        </a:p>
      </dgm:t>
    </dgm:pt>
    <dgm:pt modelId="{FE8DEC78-776F-4049-8586-1B0F3E0F7F8D}" type="sibTrans" cxnId="{22B63529-CA64-4370-9547-DA3B5E604A47}">
      <dgm:prSet/>
      <dgm:spPr/>
      <dgm:t>
        <a:bodyPr/>
        <a:lstStyle/>
        <a:p>
          <a:endParaRPr lang="en-US"/>
        </a:p>
      </dgm:t>
    </dgm:pt>
    <dgm:pt modelId="{3347DCE3-2D03-461E-81EF-41A41C9D5D77}" type="pres">
      <dgm:prSet presAssocID="{8553138D-4AAC-4339-BED1-016A93E50D40}" presName="outerComposite" presStyleCnt="0">
        <dgm:presLayoutVars>
          <dgm:chMax val="5"/>
          <dgm:dir/>
          <dgm:resizeHandles val="exact"/>
        </dgm:presLayoutVars>
      </dgm:prSet>
      <dgm:spPr/>
    </dgm:pt>
    <dgm:pt modelId="{3D8D092A-489B-4062-87AD-8014DD6A7C5E}" type="pres">
      <dgm:prSet presAssocID="{8553138D-4AAC-4339-BED1-016A93E50D40}" presName="dummyMaxCanvas" presStyleCnt="0">
        <dgm:presLayoutVars/>
      </dgm:prSet>
      <dgm:spPr/>
    </dgm:pt>
    <dgm:pt modelId="{4185202B-7346-4083-B6F0-1680BB9669FE}" type="pres">
      <dgm:prSet presAssocID="{8553138D-4AAC-4339-BED1-016A93E50D40}" presName="ThreeNodes_1" presStyleLbl="node1" presStyleIdx="0" presStyleCnt="3">
        <dgm:presLayoutVars>
          <dgm:bulletEnabled val="1"/>
        </dgm:presLayoutVars>
      </dgm:prSet>
      <dgm:spPr/>
    </dgm:pt>
    <dgm:pt modelId="{FB7BD1CA-5B61-46E6-9F5A-62CDC0DA3C7B}" type="pres">
      <dgm:prSet presAssocID="{8553138D-4AAC-4339-BED1-016A93E50D40}" presName="ThreeNodes_2" presStyleLbl="node1" presStyleIdx="1" presStyleCnt="3">
        <dgm:presLayoutVars>
          <dgm:bulletEnabled val="1"/>
        </dgm:presLayoutVars>
      </dgm:prSet>
      <dgm:spPr/>
    </dgm:pt>
    <dgm:pt modelId="{449958E8-13B7-479F-9D3C-E531B834EC06}" type="pres">
      <dgm:prSet presAssocID="{8553138D-4AAC-4339-BED1-016A93E50D40}" presName="ThreeNodes_3" presStyleLbl="node1" presStyleIdx="2" presStyleCnt="3">
        <dgm:presLayoutVars>
          <dgm:bulletEnabled val="1"/>
        </dgm:presLayoutVars>
      </dgm:prSet>
      <dgm:spPr/>
    </dgm:pt>
    <dgm:pt modelId="{642C7C68-6CC8-4D19-AFD5-0A397F67D668}" type="pres">
      <dgm:prSet presAssocID="{8553138D-4AAC-4339-BED1-016A93E50D40}" presName="ThreeConn_1-2" presStyleLbl="fgAccFollowNode1" presStyleIdx="0" presStyleCnt="2">
        <dgm:presLayoutVars>
          <dgm:bulletEnabled val="1"/>
        </dgm:presLayoutVars>
      </dgm:prSet>
      <dgm:spPr/>
    </dgm:pt>
    <dgm:pt modelId="{BC47EE86-0695-4EB4-9CFC-922A8E25DBF4}" type="pres">
      <dgm:prSet presAssocID="{8553138D-4AAC-4339-BED1-016A93E50D40}" presName="ThreeConn_2-3" presStyleLbl="fgAccFollowNode1" presStyleIdx="1" presStyleCnt="2">
        <dgm:presLayoutVars>
          <dgm:bulletEnabled val="1"/>
        </dgm:presLayoutVars>
      </dgm:prSet>
      <dgm:spPr/>
    </dgm:pt>
    <dgm:pt modelId="{3B40E036-8869-4D34-9AC9-57BCD8D3B91B}" type="pres">
      <dgm:prSet presAssocID="{8553138D-4AAC-4339-BED1-016A93E50D40}" presName="ThreeNodes_1_text" presStyleLbl="node1" presStyleIdx="2" presStyleCnt="3">
        <dgm:presLayoutVars>
          <dgm:bulletEnabled val="1"/>
        </dgm:presLayoutVars>
      </dgm:prSet>
      <dgm:spPr/>
    </dgm:pt>
    <dgm:pt modelId="{6A771CA2-2332-49B1-8827-6AB845A8D34F}" type="pres">
      <dgm:prSet presAssocID="{8553138D-4AAC-4339-BED1-016A93E50D40}" presName="ThreeNodes_2_text" presStyleLbl="node1" presStyleIdx="2" presStyleCnt="3">
        <dgm:presLayoutVars>
          <dgm:bulletEnabled val="1"/>
        </dgm:presLayoutVars>
      </dgm:prSet>
      <dgm:spPr/>
    </dgm:pt>
    <dgm:pt modelId="{F09F99AD-128D-4EBA-AFBA-4CBF630A4C29}" type="pres">
      <dgm:prSet presAssocID="{8553138D-4AAC-4339-BED1-016A93E50D40}" presName="ThreeNodes_3_text" presStyleLbl="node1" presStyleIdx="2" presStyleCnt="3">
        <dgm:presLayoutVars>
          <dgm:bulletEnabled val="1"/>
        </dgm:presLayoutVars>
      </dgm:prSet>
      <dgm:spPr/>
    </dgm:pt>
  </dgm:ptLst>
  <dgm:cxnLst>
    <dgm:cxn modelId="{22B63529-CA64-4370-9547-DA3B5E604A47}" srcId="{8553138D-4AAC-4339-BED1-016A93E50D40}" destId="{169A227E-5510-4A27-96FC-1289851B4F28}" srcOrd="2" destOrd="0" parTransId="{C76D89BD-8175-4D22-9AD3-4CABD017ED49}" sibTransId="{FE8DEC78-776F-4049-8586-1B0F3E0F7F8D}"/>
    <dgm:cxn modelId="{F5845633-0F90-40A6-A03A-AFF2872966B0}" type="presOf" srcId="{E05923DA-F6F1-4BEE-A770-9DD138747168}" destId="{3B40E036-8869-4D34-9AC9-57BCD8D3B91B}" srcOrd="1" destOrd="0" presId="urn:microsoft.com/office/officeart/2005/8/layout/vProcess5"/>
    <dgm:cxn modelId="{438EEE47-702B-49BC-A6AE-B1446A04B3FD}" type="presOf" srcId="{8553138D-4AAC-4339-BED1-016A93E50D40}" destId="{3347DCE3-2D03-461E-81EF-41A41C9D5D77}" srcOrd="0" destOrd="0" presId="urn:microsoft.com/office/officeart/2005/8/layout/vProcess5"/>
    <dgm:cxn modelId="{02B2EB6E-526B-4DCF-A598-34BC889FAFDB}" type="presOf" srcId="{AEE8617F-7F39-482A-B171-E4A0E0DBDB3E}" destId="{FB7BD1CA-5B61-46E6-9F5A-62CDC0DA3C7B}" srcOrd="0" destOrd="0" presId="urn:microsoft.com/office/officeart/2005/8/layout/vProcess5"/>
    <dgm:cxn modelId="{01E3199E-3268-4EA7-857A-B35365BC593E}" type="presOf" srcId="{169A227E-5510-4A27-96FC-1289851B4F28}" destId="{F09F99AD-128D-4EBA-AFBA-4CBF630A4C29}" srcOrd="1" destOrd="0" presId="urn:microsoft.com/office/officeart/2005/8/layout/vProcess5"/>
    <dgm:cxn modelId="{887F4AB6-04ED-4D9F-BB10-9FD10E14ABF9}" srcId="{8553138D-4AAC-4339-BED1-016A93E50D40}" destId="{AEE8617F-7F39-482A-B171-E4A0E0DBDB3E}" srcOrd="1" destOrd="0" parTransId="{EF5F87C1-3216-4A99-B188-5AB47DC66F15}" sibTransId="{5E801C4E-3D9C-4777-B0DB-86B674CF2902}"/>
    <dgm:cxn modelId="{6B7D90D4-5E53-4E0C-B65A-05FD7EE8EDA7}" type="presOf" srcId="{E05923DA-F6F1-4BEE-A770-9DD138747168}" destId="{4185202B-7346-4083-B6F0-1680BB9669FE}" srcOrd="0" destOrd="0" presId="urn:microsoft.com/office/officeart/2005/8/layout/vProcess5"/>
    <dgm:cxn modelId="{5EE826D5-FFD2-427A-8BDC-2155309B1F40}" type="presOf" srcId="{169A227E-5510-4A27-96FC-1289851B4F28}" destId="{449958E8-13B7-479F-9D3C-E531B834EC06}" srcOrd="0" destOrd="0" presId="urn:microsoft.com/office/officeart/2005/8/layout/vProcess5"/>
    <dgm:cxn modelId="{ED8DCCDC-CDCF-477D-94E2-47B33979C3F9}" type="presOf" srcId="{7FACCE53-B48F-4767-982B-D4FD2D4F28EA}" destId="{642C7C68-6CC8-4D19-AFD5-0A397F67D668}" srcOrd="0" destOrd="0" presId="urn:microsoft.com/office/officeart/2005/8/layout/vProcess5"/>
    <dgm:cxn modelId="{512420DE-F7A9-462E-B648-1C8ED521768D}" type="presOf" srcId="{5E801C4E-3D9C-4777-B0DB-86B674CF2902}" destId="{BC47EE86-0695-4EB4-9CFC-922A8E25DBF4}" srcOrd="0" destOrd="0" presId="urn:microsoft.com/office/officeart/2005/8/layout/vProcess5"/>
    <dgm:cxn modelId="{7D5709E5-9130-4441-A17E-A3C3698E82B6}" srcId="{8553138D-4AAC-4339-BED1-016A93E50D40}" destId="{E05923DA-F6F1-4BEE-A770-9DD138747168}" srcOrd="0" destOrd="0" parTransId="{06A0BB43-B3F7-48EA-9A2F-F0C0D7B59C37}" sibTransId="{7FACCE53-B48F-4767-982B-D4FD2D4F28EA}"/>
    <dgm:cxn modelId="{7700A7F0-048D-40CF-A45A-720458D2B5F8}" type="presOf" srcId="{AEE8617F-7F39-482A-B171-E4A0E0DBDB3E}" destId="{6A771CA2-2332-49B1-8827-6AB845A8D34F}" srcOrd="1" destOrd="0" presId="urn:microsoft.com/office/officeart/2005/8/layout/vProcess5"/>
    <dgm:cxn modelId="{07258063-2D36-47CD-BE44-A0FA5F42BB4C}" type="presParOf" srcId="{3347DCE3-2D03-461E-81EF-41A41C9D5D77}" destId="{3D8D092A-489B-4062-87AD-8014DD6A7C5E}" srcOrd="0" destOrd="0" presId="urn:microsoft.com/office/officeart/2005/8/layout/vProcess5"/>
    <dgm:cxn modelId="{A8B29390-052B-4CF4-885E-04EC12281AD0}" type="presParOf" srcId="{3347DCE3-2D03-461E-81EF-41A41C9D5D77}" destId="{4185202B-7346-4083-B6F0-1680BB9669FE}" srcOrd="1" destOrd="0" presId="urn:microsoft.com/office/officeart/2005/8/layout/vProcess5"/>
    <dgm:cxn modelId="{46F3627A-9899-4A7E-9788-60242D33590A}" type="presParOf" srcId="{3347DCE3-2D03-461E-81EF-41A41C9D5D77}" destId="{FB7BD1CA-5B61-46E6-9F5A-62CDC0DA3C7B}" srcOrd="2" destOrd="0" presId="urn:microsoft.com/office/officeart/2005/8/layout/vProcess5"/>
    <dgm:cxn modelId="{0A8FC3A3-2058-4D6B-8936-ADA02A15BA30}" type="presParOf" srcId="{3347DCE3-2D03-461E-81EF-41A41C9D5D77}" destId="{449958E8-13B7-479F-9D3C-E531B834EC06}" srcOrd="3" destOrd="0" presId="urn:microsoft.com/office/officeart/2005/8/layout/vProcess5"/>
    <dgm:cxn modelId="{275F658E-2795-4447-8502-7681DE0D0BD6}" type="presParOf" srcId="{3347DCE3-2D03-461E-81EF-41A41C9D5D77}" destId="{642C7C68-6CC8-4D19-AFD5-0A397F67D668}" srcOrd="4" destOrd="0" presId="urn:microsoft.com/office/officeart/2005/8/layout/vProcess5"/>
    <dgm:cxn modelId="{5BE6599D-50BF-4E49-AAE8-664ACA15B081}" type="presParOf" srcId="{3347DCE3-2D03-461E-81EF-41A41C9D5D77}" destId="{BC47EE86-0695-4EB4-9CFC-922A8E25DBF4}" srcOrd="5" destOrd="0" presId="urn:microsoft.com/office/officeart/2005/8/layout/vProcess5"/>
    <dgm:cxn modelId="{DDE105BD-5282-43B4-94C1-DBAB1CC89EEA}" type="presParOf" srcId="{3347DCE3-2D03-461E-81EF-41A41C9D5D77}" destId="{3B40E036-8869-4D34-9AC9-57BCD8D3B91B}" srcOrd="6" destOrd="0" presId="urn:microsoft.com/office/officeart/2005/8/layout/vProcess5"/>
    <dgm:cxn modelId="{AE56BC97-8250-44E2-84CD-946182BC9FA8}" type="presParOf" srcId="{3347DCE3-2D03-461E-81EF-41A41C9D5D77}" destId="{6A771CA2-2332-49B1-8827-6AB845A8D34F}" srcOrd="7" destOrd="0" presId="urn:microsoft.com/office/officeart/2005/8/layout/vProcess5"/>
    <dgm:cxn modelId="{8F29EC86-DCEF-4177-955F-8880DB639119}" type="presParOf" srcId="{3347DCE3-2D03-461E-81EF-41A41C9D5D77}" destId="{F09F99AD-128D-4EBA-AFBA-4CBF630A4C29}"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FBB3AE-5981-4AFE-953D-A2C78F9A16CB}">
      <dsp:nvSpPr>
        <dsp:cNvPr id="0" name=""/>
        <dsp:cNvSpPr/>
      </dsp:nvSpPr>
      <dsp:spPr>
        <a:xfrm>
          <a:off x="0" y="718"/>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955FF5-F79D-4925-8B6D-318037452F68}">
      <dsp:nvSpPr>
        <dsp:cNvPr id="0" name=""/>
        <dsp:cNvSpPr/>
      </dsp:nvSpPr>
      <dsp:spPr>
        <a:xfrm>
          <a:off x="508544" y="378974"/>
          <a:ext cx="924626" cy="924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24C47399-9963-4AE1-A9A2-C4E8D9CD362F}">
      <dsp:nvSpPr>
        <dsp:cNvPr id="0" name=""/>
        <dsp:cNvSpPr/>
      </dsp:nvSpPr>
      <dsp:spPr>
        <a:xfrm>
          <a:off x="1941716" y="718"/>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100000"/>
            </a:lnSpc>
            <a:spcBef>
              <a:spcPct val="0"/>
            </a:spcBef>
            <a:spcAft>
              <a:spcPct val="35000"/>
            </a:spcAft>
            <a:buNone/>
          </a:pPr>
          <a:r>
            <a:rPr lang="en-US" sz="2500" b="1" kern="1200"/>
            <a:t>Interagency Affairs </a:t>
          </a:r>
          <a:endParaRPr lang="en-US" sz="2500" kern="1200"/>
        </a:p>
      </dsp:txBody>
      <dsp:txXfrm>
        <a:off x="1941716" y="718"/>
        <a:ext cx="4571887" cy="1681139"/>
      </dsp:txXfrm>
    </dsp:sp>
    <dsp:sp modelId="{614143D7-0D88-4B7C-91BB-61495A5D8369}">
      <dsp:nvSpPr>
        <dsp:cNvPr id="0" name=""/>
        <dsp:cNvSpPr/>
      </dsp:nvSpPr>
      <dsp:spPr>
        <a:xfrm>
          <a:off x="0" y="2102143"/>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97755B-2CF3-41BF-A91F-013DE11B70C1}">
      <dsp:nvSpPr>
        <dsp:cNvPr id="0" name=""/>
        <dsp:cNvSpPr/>
      </dsp:nvSpPr>
      <dsp:spPr>
        <a:xfrm>
          <a:off x="508544" y="2480399"/>
          <a:ext cx="924626" cy="924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EF1AC5A9-595B-4F39-9C3A-4910DE4CD86B}">
      <dsp:nvSpPr>
        <dsp:cNvPr id="0" name=""/>
        <dsp:cNvSpPr/>
      </dsp:nvSpPr>
      <dsp:spPr>
        <a:xfrm>
          <a:off x="1941716" y="2102143"/>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100000"/>
            </a:lnSpc>
            <a:spcBef>
              <a:spcPct val="0"/>
            </a:spcBef>
            <a:spcAft>
              <a:spcPct val="35000"/>
            </a:spcAft>
            <a:buNone/>
          </a:pPr>
          <a:r>
            <a:rPr lang="en-US" sz="2500" b="1" kern="1200"/>
            <a:t>Economic Research</a:t>
          </a:r>
          <a:endParaRPr lang="en-US" sz="2500" kern="1200"/>
        </a:p>
      </dsp:txBody>
      <dsp:txXfrm>
        <a:off x="1941716" y="2102143"/>
        <a:ext cx="4571887" cy="1681139"/>
      </dsp:txXfrm>
    </dsp:sp>
    <dsp:sp modelId="{2A3739C7-A25C-49A1-8935-9D260B80449F}">
      <dsp:nvSpPr>
        <dsp:cNvPr id="0" name=""/>
        <dsp:cNvSpPr/>
      </dsp:nvSpPr>
      <dsp:spPr>
        <a:xfrm>
          <a:off x="0" y="4203567"/>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E06C4A-1192-4EDB-92CE-183262021D5A}">
      <dsp:nvSpPr>
        <dsp:cNvPr id="0" name=""/>
        <dsp:cNvSpPr/>
      </dsp:nvSpPr>
      <dsp:spPr>
        <a:xfrm>
          <a:off x="508544" y="4581824"/>
          <a:ext cx="924626" cy="924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FBC2D471-8FD5-446C-BF6E-EBA8A3A85FAC}">
      <dsp:nvSpPr>
        <dsp:cNvPr id="0" name=""/>
        <dsp:cNvSpPr/>
      </dsp:nvSpPr>
      <dsp:spPr>
        <a:xfrm>
          <a:off x="1941716" y="4203567"/>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100000"/>
            </a:lnSpc>
            <a:spcBef>
              <a:spcPct val="0"/>
            </a:spcBef>
            <a:spcAft>
              <a:spcPct val="35000"/>
            </a:spcAft>
            <a:buNone/>
          </a:pPr>
          <a:r>
            <a:rPr lang="en-US" sz="2500" b="1" kern="1200" dirty="0"/>
            <a:t>Regional Advocates</a:t>
          </a:r>
          <a:endParaRPr lang="en-US" sz="2500" kern="1200" dirty="0"/>
        </a:p>
      </dsp:txBody>
      <dsp:txXfrm>
        <a:off x="1941716" y="4203567"/>
        <a:ext cx="4571887" cy="16811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85202B-7346-4083-B6F0-1680BB9669FE}">
      <dsp:nvSpPr>
        <dsp:cNvPr id="0" name=""/>
        <dsp:cNvSpPr/>
      </dsp:nvSpPr>
      <dsp:spPr>
        <a:xfrm>
          <a:off x="0" y="0"/>
          <a:ext cx="8276564" cy="1379913"/>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Will the rule have a major small business impact?  If the answer is “yes”, the RFA is required</a:t>
          </a:r>
        </a:p>
      </dsp:txBody>
      <dsp:txXfrm>
        <a:off x="40416" y="40416"/>
        <a:ext cx="6787531" cy="1299081"/>
      </dsp:txXfrm>
    </dsp:sp>
    <dsp:sp modelId="{FB7BD1CA-5B61-46E6-9F5A-62CDC0DA3C7B}">
      <dsp:nvSpPr>
        <dsp:cNvPr id="0" name=""/>
        <dsp:cNvSpPr/>
      </dsp:nvSpPr>
      <dsp:spPr>
        <a:xfrm>
          <a:off x="730285" y="1609898"/>
          <a:ext cx="8276564" cy="1379913"/>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The agency must prepare an initial regulatory analysis (IRFA) if it is determined </a:t>
          </a:r>
          <a:r>
            <a:rPr lang="en-US" sz="2000" kern="1200"/>
            <a:t>that the </a:t>
          </a:r>
          <a:r>
            <a:rPr lang="en-US" sz="2000" kern="1200" dirty="0"/>
            <a:t>proposal will cause a significant impact on a substantial number of small entities.</a:t>
          </a:r>
        </a:p>
      </dsp:txBody>
      <dsp:txXfrm>
        <a:off x="770701" y="1650314"/>
        <a:ext cx="6568503" cy="1299081"/>
      </dsp:txXfrm>
    </dsp:sp>
    <dsp:sp modelId="{449958E8-13B7-479F-9D3C-E531B834EC06}">
      <dsp:nvSpPr>
        <dsp:cNvPr id="0" name=""/>
        <dsp:cNvSpPr/>
      </dsp:nvSpPr>
      <dsp:spPr>
        <a:xfrm>
          <a:off x="1460570" y="3219797"/>
          <a:ext cx="8276564" cy="1379913"/>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The final step in the process if it is determined the agency will cause a significant impact on a substantial number of small entities is the final regulatory flexibility analysis (FRFA)</a:t>
          </a:r>
        </a:p>
      </dsp:txBody>
      <dsp:txXfrm>
        <a:off x="1500986" y="3260213"/>
        <a:ext cx="6568503" cy="1299081"/>
      </dsp:txXfrm>
    </dsp:sp>
    <dsp:sp modelId="{642C7C68-6CC8-4D19-AFD5-0A397F67D668}">
      <dsp:nvSpPr>
        <dsp:cNvPr id="0" name=""/>
        <dsp:cNvSpPr/>
      </dsp:nvSpPr>
      <dsp:spPr>
        <a:xfrm>
          <a:off x="7379621" y="1046434"/>
          <a:ext cx="896943" cy="896943"/>
        </a:xfrm>
        <a:prstGeom prst="downArrow">
          <a:avLst>
            <a:gd name="adj1" fmla="val 55000"/>
            <a:gd name="adj2" fmla="val 45000"/>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581433" y="1046434"/>
        <a:ext cx="493319" cy="674950"/>
      </dsp:txXfrm>
    </dsp:sp>
    <dsp:sp modelId="{BC47EE86-0695-4EB4-9CFC-922A8E25DBF4}">
      <dsp:nvSpPr>
        <dsp:cNvPr id="0" name=""/>
        <dsp:cNvSpPr/>
      </dsp:nvSpPr>
      <dsp:spPr>
        <a:xfrm>
          <a:off x="8109906" y="2647133"/>
          <a:ext cx="896943" cy="896943"/>
        </a:xfrm>
        <a:prstGeom prst="downArrow">
          <a:avLst>
            <a:gd name="adj1" fmla="val 55000"/>
            <a:gd name="adj2" fmla="val 45000"/>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311718" y="2647133"/>
        <a:ext cx="493319" cy="67495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F46C693-3C99-44B9-B590-20368CD64BD6}"/>
              </a:ext>
            </a:extLst>
          </p:cNvPr>
          <p:cNvSpPr>
            <a:spLocks noGrp="1"/>
          </p:cNvSpPr>
          <p:nvPr>
            <p:ph type="hdr" sz="quarter"/>
          </p:nvPr>
        </p:nvSpPr>
        <p:spPr>
          <a:xfrm>
            <a:off x="1" y="1"/>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a:extLst>
              <a:ext uri="{FF2B5EF4-FFF2-40B4-BE49-F238E27FC236}">
                <a16:creationId xmlns:a16="http://schemas.microsoft.com/office/drawing/2014/main" id="{D555356C-B75F-4535-A51D-D418E0FBBBB9}"/>
              </a:ext>
            </a:extLst>
          </p:cNvPr>
          <p:cNvSpPr>
            <a:spLocks noGrp="1"/>
          </p:cNvSpPr>
          <p:nvPr>
            <p:ph type="dt" sz="quarter" idx="1"/>
          </p:nvPr>
        </p:nvSpPr>
        <p:spPr>
          <a:xfrm>
            <a:off x="3978133" y="1"/>
            <a:ext cx="3043343" cy="467072"/>
          </a:xfrm>
          <a:prstGeom prst="rect">
            <a:avLst/>
          </a:prstGeom>
        </p:spPr>
        <p:txBody>
          <a:bodyPr vert="horz" lIns="93324" tIns="46662" rIns="93324" bIns="46662" rtlCol="0"/>
          <a:lstStyle>
            <a:lvl1pPr algn="r">
              <a:defRPr sz="1200"/>
            </a:lvl1pPr>
          </a:lstStyle>
          <a:p>
            <a:fld id="{68CE997B-C5E7-4D43-848E-CC7A92AA4EF0}" type="datetimeFigureOut">
              <a:rPr lang="en-US" smtClean="0"/>
              <a:t>3/23/2023</a:t>
            </a:fld>
            <a:endParaRPr lang="en-US" dirty="0"/>
          </a:p>
        </p:txBody>
      </p:sp>
      <p:sp>
        <p:nvSpPr>
          <p:cNvPr id="4" name="Footer Placeholder 3">
            <a:extLst>
              <a:ext uri="{FF2B5EF4-FFF2-40B4-BE49-F238E27FC236}">
                <a16:creationId xmlns:a16="http://schemas.microsoft.com/office/drawing/2014/main" id="{0C6F31A6-175F-4C8C-9786-619B61762F4E}"/>
              </a:ext>
            </a:extLst>
          </p:cNvPr>
          <p:cNvSpPr>
            <a:spLocks noGrp="1"/>
          </p:cNvSpPr>
          <p:nvPr>
            <p:ph type="ftr" sz="quarter" idx="2"/>
          </p:nvPr>
        </p:nvSpPr>
        <p:spPr>
          <a:xfrm>
            <a:off x="1"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0C53847-0F64-4D7F-BE59-717524C6BEE1}"/>
              </a:ext>
            </a:extLst>
          </p:cNvPr>
          <p:cNvSpPr>
            <a:spLocks noGrp="1"/>
          </p:cNvSpPr>
          <p:nvPr>
            <p:ph type="sldNum" sz="quarter" idx="3"/>
          </p:nvPr>
        </p:nvSpPr>
        <p:spPr>
          <a:xfrm>
            <a:off x="3978133" y="8842030"/>
            <a:ext cx="3043343" cy="467071"/>
          </a:xfrm>
          <a:prstGeom prst="rect">
            <a:avLst/>
          </a:prstGeom>
        </p:spPr>
        <p:txBody>
          <a:bodyPr vert="horz" lIns="93324" tIns="46662" rIns="93324" bIns="46662" rtlCol="0" anchor="b"/>
          <a:lstStyle>
            <a:lvl1pPr algn="r">
              <a:defRPr sz="1200"/>
            </a:lvl1pPr>
          </a:lstStyle>
          <a:p>
            <a:fld id="{16C12573-3D5D-42D5-9F1C-4C13D2C6DF2A}" type="slidenum">
              <a:rPr lang="en-US" smtClean="0"/>
              <a:t>‹#›</a:t>
            </a:fld>
            <a:endParaRPr lang="en-US" dirty="0"/>
          </a:p>
        </p:txBody>
      </p:sp>
    </p:spTree>
    <p:extLst>
      <p:ext uri="{BB962C8B-B14F-4D97-AF65-F5344CB8AC3E}">
        <p14:creationId xmlns:p14="http://schemas.microsoft.com/office/powerpoint/2010/main" val="2116670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3" y="1"/>
            <a:ext cx="3043343" cy="467072"/>
          </a:xfrm>
          <a:prstGeom prst="rect">
            <a:avLst/>
          </a:prstGeom>
        </p:spPr>
        <p:txBody>
          <a:bodyPr vert="horz" lIns="93324" tIns="46662" rIns="93324" bIns="46662" rtlCol="0"/>
          <a:lstStyle>
            <a:lvl1pPr algn="r">
              <a:defRPr sz="1200"/>
            </a:lvl1pPr>
          </a:lstStyle>
          <a:p>
            <a:fld id="{89B78170-5D0B-4E79-A39C-3C3F493DDE18}" type="datetimeFigureOut">
              <a:rPr lang="en-US" smtClean="0"/>
              <a:t>3/23/2023</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3"/>
            <a:ext cx="5618480" cy="3665459"/>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3" y="8842030"/>
            <a:ext cx="3043343" cy="467071"/>
          </a:xfrm>
          <a:prstGeom prst="rect">
            <a:avLst/>
          </a:prstGeom>
        </p:spPr>
        <p:txBody>
          <a:bodyPr vert="horz" lIns="93324" tIns="46662" rIns="93324" bIns="46662" rtlCol="0" anchor="b"/>
          <a:lstStyle>
            <a:lvl1pPr algn="r">
              <a:defRPr sz="1200"/>
            </a:lvl1pPr>
          </a:lstStyle>
          <a:p>
            <a:fld id="{433925F3-40F4-415C-BB05-8D27D1A4B6F4}" type="slidenum">
              <a:rPr lang="en-US" smtClean="0"/>
              <a:t>‹#›</a:t>
            </a:fld>
            <a:endParaRPr lang="en-US" dirty="0"/>
          </a:p>
        </p:txBody>
      </p:sp>
    </p:spTree>
    <p:extLst>
      <p:ext uri="{BB962C8B-B14F-4D97-AF65-F5344CB8AC3E}">
        <p14:creationId xmlns:p14="http://schemas.microsoft.com/office/powerpoint/2010/main" val="3385815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925F3-40F4-415C-BB05-8D27D1A4B6F4}" type="slidenum">
              <a:rPr lang="en-US" smtClean="0"/>
              <a:t>1</a:t>
            </a:fld>
            <a:endParaRPr lang="en-US" dirty="0"/>
          </a:p>
        </p:txBody>
      </p:sp>
    </p:spTree>
    <p:extLst>
      <p:ext uri="{BB962C8B-B14F-4D97-AF65-F5344CB8AC3E}">
        <p14:creationId xmlns:p14="http://schemas.microsoft.com/office/powerpoint/2010/main" val="38562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925F3-40F4-415C-BB05-8D27D1A4B6F4}" type="slidenum">
              <a:rPr lang="en-US" smtClean="0"/>
              <a:t>10</a:t>
            </a:fld>
            <a:endParaRPr lang="en-US" dirty="0"/>
          </a:p>
        </p:txBody>
      </p:sp>
    </p:spTree>
    <p:extLst>
      <p:ext uri="{BB962C8B-B14F-4D97-AF65-F5344CB8AC3E}">
        <p14:creationId xmlns:p14="http://schemas.microsoft.com/office/powerpoint/2010/main" val="2035593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100" b="1" dirty="0">
                <a:latin typeface="+mn-lt"/>
              </a:rPr>
              <a:t>Economic Activity</a:t>
            </a:r>
          </a:p>
          <a:p>
            <a:pPr lvl="1">
              <a:defRPr/>
            </a:pPr>
            <a:r>
              <a:rPr lang="en-US" sz="1100" dirty="0">
                <a:latin typeface="+mn-lt"/>
              </a:rPr>
              <a:t>Firms, establishments, employment, receipts, payroll </a:t>
            </a:r>
          </a:p>
          <a:p>
            <a:pPr marL="457200" lvl="1">
              <a:defRPr/>
            </a:pPr>
            <a:endParaRPr lang="en-US" sz="1100" b="1" dirty="0">
              <a:latin typeface="+mn-lt"/>
            </a:endParaRPr>
          </a:p>
          <a:p>
            <a:pPr>
              <a:defRPr/>
            </a:pPr>
            <a:r>
              <a:rPr lang="en-US" sz="1100" b="1" dirty="0">
                <a:latin typeface="+mn-lt"/>
              </a:rPr>
              <a:t>Industry</a:t>
            </a:r>
          </a:p>
          <a:p>
            <a:pPr lvl="1">
              <a:defRPr/>
            </a:pPr>
            <a:r>
              <a:rPr lang="en-US" sz="1100" dirty="0">
                <a:latin typeface="+mn-lt"/>
              </a:rPr>
              <a:t>NAICS sectors (2 digit) and industries (6 digit)</a:t>
            </a:r>
          </a:p>
          <a:p>
            <a:pPr marL="457200" lvl="1">
              <a:defRPr/>
            </a:pPr>
            <a:endParaRPr lang="en-US" sz="1100" dirty="0">
              <a:latin typeface="+mn-lt"/>
            </a:endParaRPr>
          </a:p>
          <a:p>
            <a:pPr>
              <a:defRPr/>
            </a:pPr>
            <a:r>
              <a:rPr lang="en-US" sz="1100" b="1" dirty="0">
                <a:latin typeface="+mn-lt"/>
              </a:rPr>
              <a:t>Geographic Area</a:t>
            </a:r>
          </a:p>
          <a:p>
            <a:pPr lvl="1">
              <a:defRPr/>
            </a:pPr>
            <a:r>
              <a:rPr lang="en-US" sz="1100" dirty="0">
                <a:latin typeface="+mn-lt"/>
              </a:rPr>
              <a:t>US, state, county, Congressional district, MSA</a:t>
            </a:r>
          </a:p>
          <a:p>
            <a:pPr marL="457200" lvl="1">
              <a:defRPr/>
            </a:pPr>
            <a:endParaRPr lang="en-US" sz="1100" dirty="0">
              <a:latin typeface="+mn-lt"/>
            </a:endParaRPr>
          </a:p>
          <a:p>
            <a:pPr>
              <a:defRPr/>
            </a:pPr>
            <a:r>
              <a:rPr lang="en-US" sz="1100" b="1" dirty="0">
                <a:latin typeface="+mn-lt"/>
              </a:rPr>
              <a:t>Firm Size </a:t>
            </a:r>
          </a:p>
          <a:p>
            <a:pPr lvl="1">
              <a:defRPr/>
            </a:pPr>
            <a:r>
              <a:rPr lang="en-US" sz="1100" dirty="0">
                <a:latin typeface="+mn-lt"/>
              </a:rPr>
              <a:t>Employment size</a:t>
            </a:r>
          </a:p>
          <a:p>
            <a:pPr lvl="1">
              <a:defRPr/>
            </a:pPr>
            <a:r>
              <a:rPr lang="en-US" sz="1100" dirty="0">
                <a:latin typeface="+mn-lt"/>
              </a:rPr>
              <a:t>Receipt size </a:t>
            </a:r>
          </a:p>
          <a:p>
            <a:pPr lvl="1">
              <a:defRPr/>
            </a:pPr>
            <a:endParaRPr lang="en-US" sz="1100" b="1" dirty="0">
              <a:latin typeface="+mn-lt"/>
            </a:endParaRPr>
          </a:p>
          <a:p>
            <a:pPr>
              <a:defRPr/>
            </a:pPr>
            <a:r>
              <a:rPr lang="en-US" sz="1100" b="1" dirty="0">
                <a:latin typeface="+mn-lt"/>
              </a:rPr>
              <a:t>Characteristics of Businesses</a:t>
            </a:r>
          </a:p>
          <a:p>
            <a:pPr>
              <a:defRPr/>
            </a:pPr>
            <a:endParaRPr lang="en-US" sz="1100" dirty="0">
              <a:latin typeface="+mn-lt"/>
            </a:endParaRPr>
          </a:p>
          <a:p>
            <a:pPr>
              <a:defRPr/>
            </a:pPr>
            <a:r>
              <a:rPr lang="en-US" sz="1100" b="1" dirty="0">
                <a:latin typeface="+mn-lt"/>
              </a:rPr>
              <a:t>Characteristics of Business Owners </a:t>
            </a:r>
          </a:p>
          <a:p>
            <a:endParaRPr lang="en-US" sz="1100" dirty="0">
              <a:latin typeface="+mn-lt"/>
            </a:endParaRPr>
          </a:p>
        </p:txBody>
      </p:sp>
      <p:sp>
        <p:nvSpPr>
          <p:cNvPr id="4" name="Slide Number Placeholder 3"/>
          <p:cNvSpPr>
            <a:spLocks noGrp="1"/>
          </p:cNvSpPr>
          <p:nvPr>
            <p:ph type="sldNum" sz="quarter" idx="5"/>
          </p:nvPr>
        </p:nvSpPr>
        <p:spPr/>
        <p:txBody>
          <a:bodyPr/>
          <a:lstStyle/>
          <a:p>
            <a:fld id="{433925F3-40F4-415C-BB05-8D27D1A4B6F4}" type="slidenum">
              <a:rPr lang="en-US" smtClean="0"/>
              <a:t>11</a:t>
            </a:fld>
            <a:endParaRPr lang="en-US" dirty="0"/>
          </a:p>
        </p:txBody>
      </p:sp>
    </p:spTree>
    <p:extLst>
      <p:ext uri="{BB962C8B-B14F-4D97-AF65-F5344CB8AC3E}">
        <p14:creationId xmlns:p14="http://schemas.microsoft.com/office/powerpoint/2010/main" val="2237006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5"/>
          </p:nvPr>
        </p:nvSpPr>
        <p:spPr/>
        <p:txBody>
          <a:bodyPr/>
          <a:lstStyle/>
          <a:p>
            <a:fld id="{433925F3-40F4-415C-BB05-8D27D1A4B6F4}" type="slidenum">
              <a:rPr lang="en-US" smtClean="0"/>
              <a:t>12</a:t>
            </a:fld>
            <a:endParaRPr lang="en-US" dirty="0"/>
          </a:p>
        </p:txBody>
      </p:sp>
    </p:spTree>
    <p:extLst>
      <p:ext uri="{BB962C8B-B14F-4D97-AF65-F5344CB8AC3E}">
        <p14:creationId xmlns:p14="http://schemas.microsoft.com/office/powerpoint/2010/main" val="671777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br>
              <a:rPr lang="en-US" sz="1100" dirty="0">
                <a:solidFill>
                  <a:schemeClr val="bg1"/>
                </a:solidFill>
              </a:rPr>
            </a:br>
            <a:endParaRPr lang="en-US" sz="1100" dirty="0">
              <a:solidFill>
                <a:schemeClr val="bg1"/>
              </a:solidFill>
            </a:endParaRPr>
          </a:p>
          <a:p>
            <a:endParaRPr lang="en-US" sz="1100" dirty="0"/>
          </a:p>
        </p:txBody>
      </p:sp>
      <p:sp>
        <p:nvSpPr>
          <p:cNvPr id="4" name="Slide Number Placeholder 3"/>
          <p:cNvSpPr>
            <a:spLocks noGrp="1"/>
          </p:cNvSpPr>
          <p:nvPr>
            <p:ph type="sldNum" sz="quarter" idx="5"/>
          </p:nvPr>
        </p:nvSpPr>
        <p:spPr/>
        <p:txBody>
          <a:bodyPr/>
          <a:lstStyle/>
          <a:p>
            <a:fld id="{433925F3-40F4-415C-BB05-8D27D1A4B6F4}" type="slidenum">
              <a:rPr lang="en-US" smtClean="0"/>
              <a:t>13</a:t>
            </a:fld>
            <a:endParaRPr lang="en-US" dirty="0"/>
          </a:p>
        </p:txBody>
      </p:sp>
    </p:spTree>
    <p:extLst>
      <p:ext uri="{BB962C8B-B14F-4D97-AF65-F5344CB8AC3E}">
        <p14:creationId xmlns:p14="http://schemas.microsoft.com/office/powerpoint/2010/main" val="39255242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b="1" u="sng" dirty="0"/>
              <a:t>SBA vs. Advocacy</a:t>
            </a:r>
          </a:p>
          <a:p>
            <a:pPr algn="ctr"/>
            <a:endParaRPr lang="en-US" b="1" u="sng" dirty="0"/>
          </a:p>
          <a:p>
            <a:pPr rtl="0" eaLnBrk="1" fontAlgn="ctr" latinLnBrk="0" hangingPunct="1"/>
            <a:r>
              <a:rPr lang="en-US" sz="1200" b="1" i="0" u="sng" strike="noStrike" kern="1200" dirty="0">
                <a:solidFill>
                  <a:schemeClr val="tx1"/>
                </a:solidFill>
                <a:effectLst/>
                <a:latin typeface="+mn-lt"/>
                <a:ea typeface="+mn-ea"/>
                <a:cs typeface="+mn-cs"/>
              </a:rPr>
              <a:t>Mission:</a:t>
            </a:r>
          </a:p>
          <a:p>
            <a:pPr marL="171450" indent="-171450" rtl="0" eaLnBrk="1" fontAlgn="ctr" latinLnBrk="0" hangingPunct="1">
              <a:buFont typeface="Arial" panose="020B0604020202020204" pitchFamily="34" charset="0"/>
              <a:buChar char="•"/>
            </a:pPr>
            <a:r>
              <a:rPr lang="en-US" sz="1200" b="1" i="0" u="none" strike="noStrike" kern="1200" dirty="0">
                <a:solidFill>
                  <a:schemeClr val="tx1"/>
                </a:solidFill>
                <a:effectLst/>
                <a:latin typeface="+mn-lt"/>
                <a:ea typeface="+mn-ea"/>
                <a:cs typeface="+mn-cs"/>
              </a:rPr>
              <a:t>Advocacy: </a:t>
            </a:r>
            <a:r>
              <a:rPr lang="en-US" dirty="0"/>
              <a:t>Advocacy is an independent office in the federal government housed within SBA. The office advocates for small businesses by voicing their concerns with proposed regulations before the White House, Congress, and federal agencies. The office provides the public and lawmakers with sound economic research to support small business growth.</a:t>
            </a:r>
            <a:endParaRPr lang="en-US" sz="1200" b="0" i="0" u="none" strike="noStrike" kern="1200" dirty="0">
              <a:solidFill>
                <a:schemeClr val="tx1"/>
              </a:solidFill>
              <a:effectLst/>
              <a:latin typeface="Source Sans Pro" panose="020B0503030403020204" pitchFamily="34" charset="0"/>
              <a:ea typeface="Source Sans Pro" panose="020B0503030403020204" pitchFamily="34" charset="0"/>
              <a:cs typeface="+mn-cs"/>
            </a:endParaRPr>
          </a:p>
          <a:p>
            <a:pPr marL="171450" indent="-171450" rtl="0" eaLnBrk="1" fontAlgn="ctr" latinLnBrk="0" hangingPunct="1">
              <a:buFont typeface="Arial" panose="020B0604020202020204" pitchFamily="34" charset="0"/>
              <a:buChar char="•"/>
            </a:pPr>
            <a:r>
              <a:rPr lang="en-US" sz="1200" b="1" i="0" u="none" strike="noStrike" kern="1200" dirty="0">
                <a:solidFill>
                  <a:schemeClr val="tx1"/>
                </a:solidFill>
                <a:effectLst/>
                <a:latin typeface="+mn-lt"/>
                <a:ea typeface="+mn-ea"/>
                <a:cs typeface="+mn-cs"/>
              </a:rPr>
              <a:t>SBA: </a:t>
            </a:r>
            <a:r>
              <a:rPr lang="en-US" dirty="0"/>
              <a:t>The U.S. Small Business Administration (SBA) is one of the federal government agencies under the executive branch. SBA supports small businesses through loan programs, disaster assistance and counseling, with the goals of preserving free competitive enterprise and strengthening the U.S. economy.</a:t>
            </a:r>
            <a:endParaRPr lang="en-US" sz="1200" b="1" i="0" u="none" strike="noStrike" kern="1200" dirty="0">
              <a:solidFill>
                <a:schemeClr val="tx1"/>
              </a:solidFill>
              <a:effectLst/>
              <a:latin typeface="+mn-lt"/>
              <a:ea typeface="+mn-ea"/>
              <a:cs typeface="+mn-cs"/>
            </a:endParaRPr>
          </a:p>
          <a:p>
            <a:pPr marL="0" indent="0" rtl="0" eaLnBrk="1" fontAlgn="ctr" latinLnBrk="0" hangingPunct="1">
              <a:buFont typeface="Arial" panose="020B0604020202020204" pitchFamily="34" charset="0"/>
              <a:buNone/>
            </a:pPr>
            <a:endParaRPr lang="en-US" sz="1200" b="0" i="0" u="none" strike="noStrike" kern="1200" dirty="0">
              <a:solidFill>
                <a:schemeClr val="tx1"/>
              </a:solidFill>
              <a:effectLst/>
              <a:latin typeface="+mn-lt"/>
              <a:ea typeface="+mn-ea"/>
              <a:cs typeface="+mn-cs"/>
            </a:endParaRPr>
          </a:p>
          <a:p>
            <a:pPr rtl="0" eaLnBrk="1" fontAlgn="ctr" latinLnBrk="0" hangingPunct="1"/>
            <a:r>
              <a:rPr lang="en-US" sz="1200" b="1" i="0" u="sng" strike="noStrike" kern="1200" dirty="0">
                <a:solidFill>
                  <a:schemeClr val="tx1"/>
                </a:solidFill>
                <a:effectLst/>
                <a:latin typeface="+mn-lt"/>
                <a:ea typeface="+mn-ea"/>
                <a:cs typeface="+mn-cs"/>
              </a:rPr>
              <a:t>Assistance with Regulations:</a:t>
            </a:r>
            <a:endParaRPr lang="en-US" sz="1200" b="0" i="0" u="sng" strike="noStrike" kern="1200" dirty="0">
              <a:solidFill>
                <a:schemeClr val="tx1"/>
              </a:solidFill>
              <a:effectLst/>
              <a:latin typeface="+mn-lt"/>
              <a:ea typeface="+mn-ea"/>
              <a:cs typeface="+mn-cs"/>
            </a:endParaRP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200" b="1" i="0" u="none" strike="noStrike" kern="1200" dirty="0">
                <a:solidFill>
                  <a:schemeClr val="tx1"/>
                </a:solidFill>
                <a:effectLst/>
                <a:latin typeface="+mn-lt"/>
                <a:ea typeface="+mn-ea"/>
                <a:cs typeface="+mn-cs"/>
              </a:rPr>
              <a:t>Advocacy: </a:t>
            </a:r>
            <a:r>
              <a:rPr lang="en-US" sz="1200" dirty="0"/>
              <a:t>Advocacy’s Office of Interagency Affairs helps during rulemaking. Finds and suggests alternatives to proposed federal rules.</a:t>
            </a:r>
            <a:r>
              <a:rPr lang="en-US" sz="1200" b="0" i="0" u="none" strike="noStrike" kern="1200" dirty="0">
                <a:solidFill>
                  <a:schemeClr val="tx1"/>
                </a:solidFill>
                <a:effectLst/>
                <a:latin typeface="Source Sans Pro" panose="020B0503030403020204" pitchFamily="34" charset="0"/>
                <a:ea typeface="Source Sans Pro" panose="020B0503030403020204" pitchFamily="34" charset="0"/>
                <a:cs typeface="+mn-cs"/>
              </a:rPr>
              <a:t>’</a:t>
            </a: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200" b="1" i="0" u="none" strike="noStrike" kern="1200" dirty="0">
                <a:solidFill>
                  <a:schemeClr val="tx1"/>
                </a:solidFill>
                <a:effectLst/>
                <a:latin typeface="Source Sans Pro" panose="020B0503030403020204" pitchFamily="34" charset="0"/>
                <a:ea typeface="Source Sans Pro" panose="020B0503030403020204" pitchFamily="34" charset="0"/>
                <a:cs typeface="+mn-cs"/>
              </a:rPr>
              <a:t>SBA: </a:t>
            </a:r>
            <a:r>
              <a:rPr lang="en-US" sz="1200" b="0" i="0" u="none" strike="noStrike" kern="1200" dirty="0">
                <a:solidFill>
                  <a:schemeClr val="tx1"/>
                </a:solidFill>
                <a:effectLst/>
                <a:latin typeface="+mn-lt"/>
                <a:ea typeface="+mn-ea"/>
                <a:cs typeface="+mn-cs"/>
              </a:rPr>
              <a:t>SBA Ombudsman helps with complaints about existing rules. Assists small businesses who feel harmed by federal practices and actions.</a:t>
            </a:r>
          </a:p>
          <a:p>
            <a:pPr rtl="0" eaLnBrk="1" fontAlgn="ctr" latinLnBrk="0" hangingPunct="1"/>
            <a:endParaRPr lang="en-US" sz="1200" b="1" i="0" u="none" strike="noStrike" kern="1200" dirty="0">
              <a:solidFill>
                <a:schemeClr val="tx1"/>
              </a:solidFill>
              <a:effectLst/>
              <a:latin typeface="+mn-lt"/>
              <a:ea typeface="+mn-ea"/>
              <a:cs typeface="+mn-cs"/>
            </a:endParaRPr>
          </a:p>
          <a:p>
            <a:pPr rtl="0" eaLnBrk="1" fontAlgn="ctr" latinLnBrk="0" hangingPunct="1"/>
            <a:r>
              <a:rPr lang="en-US" sz="1200" b="1" i="0" u="sng" strike="noStrike" kern="1200" dirty="0">
                <a:solidFill>
                  <a:schemeClr val="tx1"/>
                </a:solidFill>
                <a:effectLst/>
                <a:latin typeface="+mn-lt"/>
                <a:ea typeface="+mn-ea"/>
                <a:cs typeface="+mn-cs"/>
              </a:rPr>
              <a:t>Federal Regulations: </a:t>
            </a: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200" b="1" i="0" u="none" strike="noStrike" kern="1200" dirty="0">
                <a:solidFill>
                  <a:schemeClr val="tx1"/>
                </a:solidFill>
                <a:effectLst/>
                <a:latin typeface="+mn-lt"/>
                <a:ea typeface="+mn-ea"/>
                <a:cs typeface="+mn-cs"/>
              </a:rPr>
              <a:t>Advocacy: </a:t>
            </a:r>
            <a:r>
              <a:rPr lang="en-US" sz="1200" b="0" i="0" u="none" strike="noStrike" kern="1200" dirty="0">
                <a:solidFill>
                  <a:schemeClr val="tx1"/>
                </a:solidFill>
                <a:effectLst/>
                <a:latin typeface="+mn-lt"/>
                <a:ea typeface="+mn-ea"/>
                <a:cs typeface="+mn-cs"/>
              </a:rPr>
              <a:t>Works directly with all federal agencies to suggest solutions or alternatives that achieve agency goals while easing the burden on small business.</a:t>
            </a: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200" b="1" i="0" u="none" strike="noStrike" kern="1200" dirty="0">
                <a:solidFill>
                  <a:schemeClr val="tx1"/>
                </a:solidFill>
                <a:effectLst/>
                <a:latin typeface="+mn-lt"/>
                <a:ea typeface="+mn-ea"/>
                <a:cs typeface="+mn-cs"/>
              </a:rPr>
              <a:t>SBA: </a:t>
            </a:r>
            <a:r>
              <a:rPr lang="en-US" sz="1200" b="0" i="0" u="none" strike="noStrike" kern="1200" dirty="0">
                <a:solidFill>
                  <a:schemeClr val="tx1"/>
                </a:solidFill>
                <a:effectLst/>
                <a:latin typeface="+mn-lt"/>
                <a:ea typeface="+mn-ea"/>
                <a:cs typeface="+mn-cs"/>
              </a:rPr>
              <a:t>Establishes SBA regulations and participates in the Office of Management and Budget approval process.</a:t>
            </a:r>
          </a:p>
          <a:p>
            <a:endParaRPr lang="en-US" dirty="0"/>
          </a:p>
          <a:p>
            <a:pPr marL="0" indent="0">
              <a:buFont typeface="Arial" panose="020B0604020202020204" pitchFamily="34" charset="0"/>
              <a:buNone/>
            </a:pPr>
            <a:endParaRPr lang="en-US"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dirty="0">
              <a:latin typeface="+mn-lt"/>
              <a:ea typeface="Source Sans Pro" panose="020B0503030403020204" pitchFamily="34" charset="0"/>
            </a:endParaRPr>
          </a:p>
          <a:p>
            <a:pPr marL="0" indent="0">
              <a:buFont typeface="Arial" panose="020B0604020202020204" pitchFamily="34" charset="0"/>
              <a:buNone/>
            </a:pPr>
            <a:endParaRPr lang="en-US" b="1" dirty="0"/>
          </a:p>
        </p:txBody>
      </p:sp>
      <p:sp>
        <p:nvSpPr>
          <p:cNvPr id="4" name="Slide Number Placeholder 3"/>
          <p:cNvSpPr>
            <a:spLocks noGrp="1"/>
          </p:cNvSpPr>
          <p:nvPr>
            <p:ph type="sldNum" sz="quarter" idx="5"/>
          </p:nvPr>
        </p:nvSpPr>
        <p:spPr/>
        <p:txBody>
          <a:bodyPr/>
          <a:lstStyle/>
          <a:p>
            <a:fld id="{433925F3-40F4-415C-BB05-8D27D1A4B6F4}" type="slidenum">
              <a:rPr lang="en-US" smtClean="0"/>
              <a:t>14</a:t>
            </a:fld>
            <a:endParaRPr lang="en-US" dirty="0"/>
          </a:p>
        </p:txBody>
      </p:sp>
    </p:spTree>
    <p:extLst>
      <p:ext uri="{BB962C8B-B14F-4D97-AF65-F5344CB8AC3E}">
        <p14:creationId xmlns:p14="http://schemas.microsoft.com/office/powerpoint/2010/main" val="2248287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100" b="1" u="sng" dirty="0">
                <a:latin typeface="+mn-lt"/>
              </a:rPr>
              <a:t>SBA Ombudsman vs. Office of Advocacy</a:t>
            </a:r>
          </a:p>
          <a:p>
            <a:r>
              <a:rPr lang="en-US" sz="1100" b="1" dirty="0">
                <a:latin typeface="+mn-lt"/>
              </a:rPr>
              <a:t>Unfair Regulatory Enforcement vs. Rulemaking Process</a:t>
            </a:r>
          </a:p>
          <a:p>
            <a:pPr marL="342900" marR="0" lvl="0" indent="-342900">
              <a:spcBef>
                <a:spcPts val="0"/>
              </a:spcBef>
              <a:spcAft>
                <a:spcPts val="0"/>
              </a:spcAft>
              <a:buFont typeface="Arial" panose="020B0604020202020204" pitchFamily="34" charset="0"/>
              <a:buChar char="•"/>
              <a:tabLst>
                <a:tab pos="457200" algn="l"/>
              </a:tabLst>
            </a:pPr>
            <a:r>
              <a:rPr lang="en-US" sz="1100" kern="1200" dirty="0">
                <a:effectLst/>
                <a:latin typeface="+mn-lt"/>
              </a:rPr>
              <a:t>The Ombudsman helps small businesses who are subject to excessive or unfair federal regulatory enforcement of existing regulations.</a:t>
            </a:r>
          </a:p>
          <a:p>
            <a:pPr marL="800100" marR="0" lvl="1" indent="-342900">
              <a:spcBef>
                <a:spcPts val="0"/>
              </a:spcBef>
              <a:spcAft>
                <a:spcPts val="0"/>
              </a:spcAft>
              <a:buFont typeface="Arial" panose="020B0604020202020204" pitchFamily="34" charset="0"/>
              <a:buChar char="•"/>
              <a:tabLst>
                <a:tab pos="457200" algn="l"/>
              </a:tabLst>
            </a:pPr>
            <a:r>
              <a:rPr lang="en-US" sz="1100" kern="1200" dirty="0">
                <a:effectLst/>
                <a:latin typeface="+mn-lt"/>
              </a:rPr>
              <a:t>This may include repetitive audits or investigations, excessive fines or penalties, threats, retaliation or other unfair enforcement action.</a:t>
            </a:r>
          </a:p>
          <a:p>
            <a:pPr marL="342900" marR="0" lvl="0" indent="-342900">
              <a:spcBef>
                <a:spcPts val="0"/>
              </a:spcBef>
              <a:spcAft>
                <a:spcPts val="0"/>
              </a:spcAft>
              <a:buFont typeface="Arial" panose="020B0604020202020204" pitchFamily="34" charset="0"/>
              <a:buChar char="•"/>
              <a:tabLst>
                <a:tab pos="457200" algn="l"/>
              </a:tabLst>
            </a:pPr>
            <a:r>
              <a:rPr lang="en-US" sz="1100" kern="1200" dirty="0">
                <a:effectLst/>
                <a:latin typeface="+mn-lt"/>
              </a:rPr>
              <a:t>Advocacy works with federal agencies when they draft new regulations to avoid excessive small business regulatory burdens and finds alternatives to reduce the impact on small business.</a:t>
            </a:r>
          </a:p>
          <a:p>
            <a:pPr marL="342900" marR="0" lvl="0" indent="-342900">
              <a:spcBef>
                <a:spcPts val="0"/>
              </a:spcBef>
              <a:spcAft>
                <a:spcPts val="0"/>
              </a:spcAft>
              <a:buFont typeface="Arial" panose="020B0604020202020204" pitchFamily="34" charset="0"/>
              <a:buChar char="•"/>
              <a:tabLst>
                <a:tab pos="457200" algn="l"/>
              </a:tabLst>
            </a:pPr>
            <a:endParaRPr lang="en-US" sz="1100" kern="1200" dirty="0">
              <a:effectLst/>
              <a:latin typeface="+mn-lt"/>
              <a:ea typeface="Source Sans Pro" panose="020B0503030403020204" pitchFamily="34" charset="0"/>
              <a:cs typeface="Times New Roman" panose="02020603050405020304" pitchFamily="18" charset="0"/>
            </a:endParaRPr>
          </a:p>
          <a:p>
            <a:pPr marL="0" marR="0" lvl="0" indent="0">
              <a:spcBef>
                <a:spcPts val="0"/>
              </a:spcBef>
              <a:spcAft>
                <a:spcPts val="0"/>
              </a:spcAft>
              <a:buFont typeface="Arial" panose="020B0604020202020204" pitchFamily="34" charset="0"/>
              <a:buNone/>
              <a:tabLst>
                <a:tab pos="457200" algn="l"/>
              </a:tabLst>
            </a:pPr>
            <a:r>
              <a:rPr lang="en-US" sz="1100" b="1" kern="1200" dirty="0">
                <a:effectLst/>
                <a:latin typeface="+mn-lt"/>
                <a:ea typeface="Source Sans Pro" panose="020B0503030403020204" pitchFamily="34" charset="0"/>
                <a:cs typeface="Times New Roman" panose="02020603050405020304" pitchFamily="18" charset="0"/>
              </a:rPr>
              <a:t>Independent Office vs. Impartial Liaison</a:t>
            </a:r>
          </a:p>
          <a:p>
            <a:pPr marL="342900" marR="0" lvl="0" indent="-342900">
              <a:spcBef>
                <a:spcPts val="0"/>
              </a:spcBef>
              <a:spcAft>
                <a:spcPts val="0"/>
              </a:spcAft>
              <a:buFont typeface="Arial" panose="020B0604020202020204" pitchFamily="34" charset="0"/>
              <a:buChar char="•"/>
              <a:tabLst>
                <a:tab pos="457200" algn="l"/>
              </a:tabLst>
            </a:pPr>
            <a:r>
              <a:rPr lang="en-US" sz="1100" kern="1200" dirty="0">
                <a:effectLst/>
                <a:latin typeface="+mn-lt"/>
              </a:rPr>
              <a:t>Advocacy acts as an independent office and advances the views and concerns of small business before Congress, the White House, federal agencies, federal courts, and state policymakers. </a:t>
            </a:r>
            <a:endParaRPr lang="en-US" sz="1100" dirty="0">
              <a:effectLst/>
              <a:latin typeface="+mn-lt"/>
            </a:endParaRPr>
          </a:p>
          <a:p>
            <a:pPr marL="342900" marR="0" lvl="0" indent="-342900">
              <a:spcBef>
                <a:spcPts val="0"/>
              </a:spcBef>
              <a:spcAft>
                <a:spcPts val="0"/>
              </a:spcAft>
              <a:buFont typeface="Arial" panose="020B0604020202020204" pitchFamily="34" charset="0"/>
              <a:buChar char="•"/>
              <a:tabLst>
                <a:tab pos="457200" algn="l"/>
              </a:tabLst>
            </a:pPr>
            <a:r>
              <a:rPr lang="en-US" sz="1100" kern="1200" dirty="0">
                <a:effectLst/>
                <a:latin typeface="+mn-lt"/>
              </a:rPr>
              <a:t>The Chief Counsel for Advocacy is appointed by the President and confirmed by the U.S. Senate.</a:t>
            </a:r>
          </a:p>
          <a:p>
            <a:pPr marL="342900" marR="0" lvl="0" indent="-342900">
              <a:spcBef>
                <a:spcPts val="0"/>
              </a:spcBef>
              <a:spcAft>
                <a:spcPts val="0"/>
              </a:spcAft>
              <a:buFont typeface="Arial" panose="020B0604020202020204" pitchFamily="34" charset="0"/>
              <a:buChar char="•"/>
              <a:tabLst>
                <a:tab pos="457200" algn="l"/>
              </a:tabLst>
            </a:pPr>
            <a:r>
              <a:rPr lang="en-US" sz="1100" kern="1200" dirty="0">
                <a:effectLst/>
                <a:latin typeface="+mn-lt"/>
                <a:ea typeface="Source Sans Pro" panose="020B0503030403020204" pitchFamily="34" charset="0"/>
                <a:cs typeface="Times New Roman" panose="02020603050405020304" pitchFamily="18" charset="0"/>
              </a:rPr>
              <a:t>The SBA Ombudsman is an office within SBA. They refer comments submitted by small business to the appropriate agency for a high-level fairness review. They work across the federal government to address small business concerns.</a:t>
            </a:r>
          </a:p>
          <a:p>
            <a:pPr marL="342900" marR="0" lvl="0" indent="-342900">
              <a:spcBef>
                <a:spcPts val="0"/>
              </a:spcBef>
              <a:spcAft>
                <a:spcPts val="0"/>
              </a:spcAft>
              <a:buFont typeface="Arial" panose="020B0604020202020204" pitchFamily="34" charset="0"/>
              <a:buChar char="•"/>
              <a:tabLst>
                <a:tab pos="457200" algn="l"/>
              </a:tabLst>
            </a:pPr>
            <a:endParaRPr lang="en-US" sz="1100" kern="1200" dirty="0">
              <a:effectLst/>
              <a:latin typeface="+mn-lt"/>
              <a:ea typeface="Source Sans Pro" panose="020B0503030403020204" pitchFamily="34" charset="0"/>
              <a:cs typeface="Times New Roman" panose="02020603050405020304" pitchFamily="18" charset="0"/>
            </a:endParaRPr>
          </a:p>
          <a:p>
            <a:pPr marL="0" marR="0" lvl="0" indent="0">
              <a:spcBef>
                <a:spcPts val="0"/>
              </a:spcBef>
              <a:spcAft>
                <a:spcPts val="0"/>
              </a:spcAft>
              <a:buFont typeface="Arial" panose="020B0604020202020204" pitchFamily="34" charset="0"/>
              <a:buNone/>
              <a:tabLst>
                <a:tab pos="457200" algn="l"/>
              </a:tabLst>
            </a:pPr>
            <a:r>
              <a:rPr lang="en-US" sz="1100" b="1" kern="1200" dirty="0">
                <a:effectLst/>
                <a:latin typeface="+mn-lt"/>
                <a:ea typeface="Source Sans Pro" panose="020B0503030403020204" pitchFamily="34" charset="0"/>
                <a:cs typeface="Times New Roman" panose="02020603050405020304" pitchFamily="18" charset="0"/>
              </a:rPr>
              <a:t>Regional Outreach vs. Regulatory Fairness Boards</a:t>
            </a:r>
          </a:p>
          <a:p>
            <a:pPr marL="342900" marR="0" lvl="0" indent="-342900">
              <a:spcBef>
                <a:spcPts val="0"/>
              </a:spcBef>
              <a:spcAft>
                <a:spcPts val="0"/>
              </a:spcAft>
              <a:buFont typeface="Arial" panose="020B0604020202020204" pitchFamily="34" charset="0"/>
              <a:buChar char="•"/>
              <a:tabLst>
                <a:tab pos="457200" algn="l"/>
              </a:tabLst>
            </a:pPr>
            <a:r>
              <a:rPr lang="en-US" sz="1100" kern="1200" dirty="0">
                <a:effectLst/>
                <a:latin typeface="+mn-lt"/>
              </a:rPr>
              <a:t>Advocacy has 10 regional advocates. This team identifies issues and concerns of small business owners.</a:t>
            </a:r>
            <a:endParaRPr lang="en-US" sz="1100" dirty="0">
              <a:effectLst/>
              <a:latin typeface="+mn-lt"/>
            </a:endParaRPr>
          </a:p>
          <a:p>
            <a:pPr marL="342900" marR="0" lvl="0" indent="-342900">
              <a:spcBef>
                <a:spcPts val="0"/>
              </a:spcBef>
              <a:spcAft>
                <a:spcPts val="0"/>
              </a:spcAft>
              <a:buFont typeface="Arial" panose="020B0604020202020204" pitchFamily="34" charset="0"/>
              <a:buChar char="•"/>
              <a:tabLst>
                <a:tab pos="457200" algn="l"/>
              </a:tabLst>
            </a:pPr>
            <a:r>
              <a:rPr lang="en-US" sz="1100" kern="1200" dirty="0">
                <a:effectLst/>
                <a:latin typeface="+mn-lt"/>
              </a:rPr>
              <a:t>They work with local and state officials and legislators, and the Chief Counsel for Advocacy to develop programs and policies that support small business growth.</a:t>
            </a:r>
          </a:p>
          <a:p>
            <a:pPr marL="342900" marR="0" lvl="0" indent="-342900">
              <a:spcBef>
                <a:spcPts val="0"/>
              </a:spcBef>
              <a:spcAft>
                <a:spcPts val="0"/>
              </a:spcAft>
              <a:buFont typeface="Arial" panose="020B0604020202020204" pitchFamily="34" charset="0"/>
              <a:buChar char="•"/>
              <a:tabLst>
                <a:tab pos="457200" algn="l"/>
              </a:tabLst>
            </a:pPr>
            <a:r>
              <a:rPr lang="en-US" sz="1100" kern="1200" dirty="0">
                <a:effectLst/>
                <a:latin typeface="+mn-lt"/>
              </a:rPr>
              <a:t>The SBA Administrator appoints 10 Small Business Regional Regulatory Fairness Boards. </a:t>
            </a:r>
            <a:endParaRPr lang="en-US" sz="1100" dirty="0">
              <a:effectLst/>
              <a:latin typeface="+mn-lt"/>
            </a:endParaRPr>
          </a:p>
          <a:p>
            <a:pPr marL="342900" marR="0" lvl="0" indent="-342900">
              <a:spcBef>
                <a:spcPts val="0"/>
              </a:spcBef>
              <a:spcAft>
                <a:spcPts val="0"/>
              </a:spcAft>
              <a:buFont typeface="Arial" panose="020B0604020202020204" pitchFamily="34" charset="0"/>
              <a:buChar char="•"/>
              <a:tabLst>
                <a:tab pos="457200" algn="l"/>
              </a:tabLst>
            </a:pPr>
            <a:r>
              <a:rPr lang="en-US" sz="1100" kern="1200" dirty="0">
                <a:effectLst/>
                <a:latin typeface="+mn-lt"/>
              </a:rPr>
              <a:t>The boards advise the Ombudsman on matters of federal regulatory concern to small businesses. </a:t>
            </a:r>
            <a:endParaRPr lang="en-US" sz="1100" dirty="0">
              <a:effectLst/>
              <a:latin typeface="+mn-lt"/>
            </a:endParaRPr>
          </a:p>
          <a:p>
            <a:pPr marL="342900" marR="0" lvl="0" indent="-342900">
              <a:spcBef>
                <a:spcPts val="0"/>
              </a:spcBef>
              <a:spcAft>
                <a:spcPts val="0"/>
              </a:spcAft>
              <a:buFont typeface="Arial" panose="020B0604020202020204" pitchFamily="34" charset="0"/>
              <a:buChar char="•"/>
              <a:tabLst>
                <a:tab pos="457200" algn="l"/>
              </a:tabLst>
            </a:pPr>
            <a:r>
              <a:rPr lang="en-US" sz="1100" kern="1200" dirty="0">
                <a:effectLst/>
                <a:latin typeface="+mn-lt"/>
              </a:rPr>
              <a:t>The Ombudsman coordinates the Regulatory Fairness Boards which help connect small businesses with resources available through the Ombudsman’s Office.</a:t>
            </a:r>
          </a:p>
          <a:p>
            <a:pPr marL="342900" marR="0" lvl="0" indent="-342900">
              <a:spcBef>
                <a:spcPts val="0"/>
              </a:spcBef>
              <a:spcAft>
                <a:spcPts val="0"/>
              </a:spcAft>
              <a:buFont typeface="Arial" panose="020B0604020202020204" pitchFamily="34" charset="0"/>
              <a:buChar char="•"/>
              <a:tabLst>
                <a:tab pos="457200" algn="l"/>
              </a:tabLst>
            </a:pPr>
            <a:endParaRPr lang="en-US" sz="1100" kern="1200" dirty="0">
              <a:effectLst/>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457200" algn="l"/>
              </a:tabLst>
              <a:defRPr/>
            </a:pPr>
            <a:r>
              <a:rPr lang="en-US" sz="1100" dirty="0">
                <a:latin typeface="+mn-lt"/>
              </a:rPr>
              <a:t>While the Office of Advocacy and the SBA Ombudsman work with different parts of the rulemaking process, they also often cooperate due to the similarity of their mission and goals to help small business. </a:t>
            </a:r>
          </a:p>
        </p:txBody>
      </p:sp>
      <p:sp>
        <p:nvSpPr>
          <p:cNvPr id="4" name="Slide Number Placeholder 3"/>
          <p:cNvSpPr>
            <a:spLocks noGrp="1"/>
          </p:cNvSpPr>
          <p:nvPr>
            <p:ph type="sldNum" sz="quarter" idx="5"/>
          </p:nvPr>
        </p:nvSpPr>
        <p:spPr/>
        <p:txBody>
          <a:bodyPr/>
          <a:lstStyle/>
          <a:p>
            <a:fld id="{433925F3-40F4-415C-BB05-8D27D1A4B6F4}" type="slidenum">
              <a:rPr lang="en-US" smtClean="0"/>
              <a:t>15</a:t>
            </a:fld>
            <a:endParaRPr lang="en-US" dirty="0"/>
          </a:p>
        </p:txBody>
      </p:sp>
    </p:spTree>
    <p:extLst>
      <p:ext uri="{BB962C8B-B14F-4D97-AF65-F5344CB8AC3E}">
        <p14:creationId xmlns:p14="http://schemas.microsoft.com/office/powerpoint/2010/main" val="41160474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925F3-40F4-415C-BB05-8D27D1A4B6F4}" type="slidenum">
              <a:rPr lang="en-US" smtClean="0"/>
              <a:t>16</a:t>
            </a:fld>
            <a:endParaRPr lang="en-US" dirty="0"/>
          </a:p>
        </p:txBody>
      </p:sp>
    </p:spTree>
    <p:extLst>
      <p:ext uri="{BB962C8B-B14F-4D97-AF65-F5344CB8AC3E}">
        <p14:creationId xmlns:p14="http://schemas.microsoft.com/office/powerpoint/2010/main" val="38464741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925F3-40F4-415C-BB05-8D27D1A4B6F4}" type="slidenum">
              <a:rPr lang="en-US" smtClean="0"/>
              <a:t>17</a:t>
            </a:fld>
            <a:endParaRPr lang="en-US" dirty="0"/>
          </a:p>
        </p:txBody>
      </p:sp>
    </p:spTree>
    <p:extLst>
      <p:ext uri="{BB962C8B-B14F-4D97-AF65-F5344CB8AC3E}">
        <p14:creationId xmlns:p14="http://schemas.microsoft.com/office/powerpoint/2010/main" val="22087316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a:p>
            <a:endParaRPr lang="en-US" b="0" dirty="0"/>
          </a:p>
          <a:p>
            <a:endParaRPr lang="en-US" b="1" dirty="0"/>
          </a:p>
        </p:txBody>
      </p:sp>
      <p:sp>
        <p:nvSpPr>
          <p:cNvPr id="4" name="Slide Number Placeholder 3"/>
          <p:cNvSpPr>
            <a:spLocks noGrp="1"/>
          </p:cNvSpPr>
          <p:nvPr>
            <p:ph type="sldNum" sz="quarter" idx="5"/>
          </p:nvPr>
        </p:nvSpPr>
        <p:spPr/>
        <p:txBody>
          <a:bodyPr/>
          <a:lstStyle/>
          <a:p>
            <a:fld id="{433925F3-40F4-415C-BB05-8D27D1A4B6F4}" type="slidenum">
              <a:rPr lang="en-US" smtClean="0"/>
              <a:t>18</a:t>
            </a:fld>
            <a:endParaRPr lang="en-US" dirty="0"/>
          </a:p>
        </p:txBody>
      </p:sp>
    </p:spTree>
    <p:extLst>
      <p:ext uri="{BB962C8B-B14F-4D97-AF65-F5344CB8AC3E}">
        <p14:creationId xmlns:p14="http://schemas.microsoft.com/office/powerpoint/2010/main" val="28770020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mn-lt"/>
            </a:endParaRPr>
          </a:p>
          <a:p>
            <a:r>
              <a:rPr lang="en-US" sz="1100" dirty="0">
                <a:latin typeface="+mn-lt"/>
              </a:rPr>
              <a:t>During the public comment period of the rule making process to see if the rule will have a significant impact on small business and small entities, the Office of Advocacy will submit a comment letter on the issue. Public feedback will allow agencies to understand the impact the proposed rule will have on small businesses.</a:t>
            </a:r>
          </a:p>
        </p:txBody>
      </p:sp>
      <p:sp>
        <p:nvSpPr>
          <p:cNvPr id="4" name="Slide Number Placeholder 3"/>
          <p:cNvSpPr>
            <a:spLocks noGrp="1"/>
          </p:cNvSpPr>
          <p:nvPr>
            <p:ph type="sldNum" sz="quarter" idx="5"/>
          </p:nvPr>
        </p:nvSpPr>
        <p:spPr/>
        <p:txBody>
          <a:bodyPr/>
          <a:lstStyle/>
          <a:p>
            <a:fld id="{433925F3-40F4-415C-BB05-8D27D1A4B6F4}" type="slidenum">
              <a:rPr lang="en-US" smtClean="0"/>
              <a:t>19</a:t>
            </a:fld>
            <a:endParaRPr lang="en-US" dirty="0"/>
          </a:p>
        </p:txBody>
      </p:sp>
    </p:spTree>
    <p:extLst>
      <p:ext uri="{BB962C8B-B14F-4D97-AF65-F5344CB8AC3E}">
        <p14:creationId xmlns:p14="http://schemas.microsoft.com/office/powerpoint/2010/main" val="525320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mn-lt"/>
              </a:rPr>
              <a:t>Who is the Office of Advocacy?</a:t>
            </a:r>
          </a:p>
          <a:p>
            <a:endParaRPr lang="en-US" sz="1100" dirty="0">
              <a:latin typeface="+mn-lt"/>
            </a:endParaRPr>
          </a:p>
          <a:p>
            <a:pPr marL="342900" indent="-342900">
              <a:buFont typeface="Arial" panose="020B0604020202020204" pitchFamily="34" charset="0"/>
              <a:buChar char="•"/>
            </a:pPr>
            <a:r>
              <a:rPr lang="en-US" altLang="en-US" sz="1100" dirty="0">
                <a:latin typeface="+mn-lt"/>
              </a:rPr>
              <a:t>Independent voice for small business in the federal government.</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100" dirty="0">
                <a:latin typeface="+mn-lt"/>
              </a:rPr>
              <a:t>A voice for small businesses before the White House, Congress, federal agencies, the courts, and state policymakers.</a:t>
            </a:r>
          </a:p>
          <a:p>
            <a:pPr marL="342900" indent="-342900">
              <a:buFont typeface="Arial" panose="020B0604020202020204" pitchFamily="34" charset="0"/>
              <a:buChar char="•"/>
            </a:pPr>
            <a:r>
              <a:rPr lang="en-US" altLang="en-US" sz="1100" dirty="0">
                <a:latin typeface="+mn-lt"/>
              </a:rPr>
              <a:t>The watchdog of the Regulatory Flexibility Act (or RFA). </a:t>
            </a:r>
          </a:p>
          <a:p>
            <a:pPr marL="628650" lvl="1" indent="-171450">
              <a:buFont typeface="Arial" panose="020B0604020202020204" pitchFamily="34" charset="0"/>
              <a:buChar char="•"/>
            </a:pPr>
            <a:r>
              <a:rPr lang="en-US" altLang="en-US" sz="1100" dirty="0">
                <a:latin typeface="+mn-lt"/>
              </a:rPr>
              <a:t>This statute requires agencies to consider small entities when they write regulations</a:t>
            </a:r>
          </a:p>
          <a:p>
            <a:pPr marL="342900" indent="-342900">
              <a:buFont typeface="Arial" panose="020B0604020202020204" pitchFamily="34" charset="0"/>
              <a:buChar char="•"/>
            </a:pPr>
            <a:r>
              <a:rPr lang="en-US" altLang="en-US" sz="1100" dirty="0">
                <a:latin typeface="+mn-lt"/>
              </a:rPr>
              <a:t>The source of small business statistics.</a:t>
            </a:r>
          </a:p>
          <a:p>
            <a:endParaRPr lang="en-US" sz="1100" dirty="0">
              <a:latin typeface="+mn-lt"/>
            </a:endParaRPr>
          </a:p>
        </p:txBody>
      </p:sp>
      <p:sp>
        <p:nvSpPr>
          <p:cNvPr id="4" name="Slide Number Placeholder 3"/>
          <p:cNvSpPr>
            <a:spLocks noGrp="1"/>
          </p:cNvSpPr>
          <p:nvPr>
            <p:ph type="sldNum" sz="quarter" idx="5"/>
          </p:nvPr>
        </p:nvSpPr>
        <p:spPr/>
        <p:txBody>
          <a:bodyPr/>
          <a:lstStyle/>
          <a:p>
            <a:fld id="{433925F3-40F4-415C-BB05-8D27D1A4B6F4}" type="slidenum">
              <a:rPr lang="en-US" smtClean="0"/>
              <a:t>2</a:t>
            </a:fld>
            <a:endParaRPr lang="en-US" dirty="0"/>
          </a:p>
        </p:txBody>
      </p:sp>
    </p:spTree>
    <p:extLst>
      <p:ext uri="{BB962C8B-B14F-4D97-AF65-F5344CB8AC3E}">
        <p14:creationId xmlns:p14="http://schemas.microsoft.com/office/powerpoint/2010/main" val="37564509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59314" indent="-292045" eaLnBrk="0" hangingPunct="0">
              <a:defRPr>
                <a:solidFill>
                  <a:schemeClr val="tx1"/>
                </a:solidFill>
                <a:latin typeface="Arial" pitchFamily="34" charset="0"/>
              </a:defRPr>
            </a:lvl2pPr>
            <a:lvl3pPr marL="1168177" indent="-233635" eaLnBrk="0" hangingPunct="0">
              <a:defRPr>
                <a:solidFill>
                  <a:schemeClr val="tx1"/>
                </a:solidFill>
                <a:latin typeface="Arial" pitchFamily="34" charset="0"/>
              </a:defRPr>
            </a:lvl3pPr>
            <a:lvl4pPr marL="1635448" indent="-233635" eaLnBrk="0" hangingPunct="0">
              <a:defRPr>
                <a:solidFill>
                  <a:schemeClr val="tx1"/>
                </a:solidFill>
                <a:latin typeface="Arial" pitchFamily="34" charset="0"/>
              </a:defRPr>
            </a:lvl4pPr>
            <a:lvl5pPr marL="2102719" indent="-233635" eaLnBrk="0" hangingPunct="0">
              <a:defRPr>
                <a:solidFill>
                  <a:schemeClr val="tx1"/>
                </a:solidFill>
                <a:latin typeface="Arial" pitchFamily="34" charset="0"/>
              </a:defRPr>
            </a:lvl5pPr>
            <a:lvl6pPr marL="2569990" indent="-233635" eaLnBrk="0" fontAlgn="base" hangingPunct="0">
              <a:spcBef>
                <a:spcPct val="0"/>
              </a:spcBef>
              <a:spcAft>
                <a:spcPct val="0"/>
              </a:spcAft>
              <a:defRPr>
                <a:solidFill>
                  <a:schemeClr val="tx1"/>
                </a:solidFill>
                <a:latin typeface="Arial" pitchFamily="34" charset="0"/>
              </a:defRPr>
            </a:lvl6pPr>
            <a:lvl7pPr marL="3037261" indent="-233635" eaLnBrk="0" fontAlgn="base" hangingPunct="0">
              <a:spcBef>
                <a:spcPct val="0"/>
              </a:spcBef>
              <a:spcAft>
                <a:spcPct val="0"/>
              </a:spcAft>
              <a:defRPr>
                <a:solidFill>
                  <a:schemeClr val="tx1"/>
                </a:solidFill>
                <a:latin typeface="Arial" pitchFamily="34" charset="0"/>
              </a:defRPr>
            </a:lvl7pPr>
            <a:lvl8pPr marL="3504532" indent="-233635" eaLnBrk="0" fontAlgn="base" hangingPunct="0">
              <a:spcBef>
                <a:spcPct val="0"/>
              </a:spcBef>
              <a:spcAft>
                <a:spcPct val="0"/>
              </a:spcAft>
              <a:defRPr>
                <a:solidFill>
                  <a:schemeClr val="tx1"/>
                </a:solidFill>
                <a:latin typeface="Arial" pitchFamily="34" charset="0"/>
              </a:defRPr>
            </a:lvl8pPr>
            <a:lvl9pPr marL="3971803" indent="-233635" eaLnBrk="0" fontAlgn="base" hangingPunct="0">
              <a:spcBef>
                <a:spcPct val="0"/>
              </a:spcBef>
              <a:spcAft>
                <a:spcPct val="0"/>
              </a:spcAft>
              <a:defRPr>
                <a:solidFill>
                  <a:schemeClr val="tx1"/>
                </a:solidFill>
                <a:latin typeface="Arial" pitchFamily="34" charset="0"/>
              </a:defRPr>
            </a:lvl9pPr>
          </a:lstStyle>
          <a:p>
            <a:pPr eaLnBrk="1" hangingPunct="1"/>
            <a:fld id="{4E9D6A09-816A-45D8-9235-4F9FC6C4ACA4}" type="slidenum">
              <a:rPr lang="en-US" altLang="en-US" smtClean="0"/>
              <a:pPr eaLnBrk="1" hangingPunct="1"/>
              <a:t>20</a:t>
            </a:fld>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925F3-40F4-415C-BB05-8D27D1A4B6F4}" type="slidenum">
              <a:rPr lang="en-US" smtClean="0"/>
              <a:t>21</a:t>
            </a:fld>
            <a:endParaRPr lang="en-US" dirty="0"/>
          </a:p>
        </p:txBody>
      </p:sp>
    </p:spTree>
    <p:extLst>
      <p:ext uri="{BB962C8B-B14F-4D97-AF65-F5344CB8AC3E}">
        <p14:creationId xmlns:p14="http://schemas.microsoft.com/office/powerpoint/2010/main" val="3069904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1" dirty="0">
                <a:latin typeface="Source Sans Pro" panose="020B0503030403020204" pitchFamily="34" charset="0"/>
                <a:ea typeface="Source Sans Pro" panose="020B0503030403020204" pitchFamily="34" charset="0"/>
              </a:rPr>
              <a:t>The Chief Counsel </a:t>
            </a:r>
            <a:r>
              <a:rPr kumimoji="0" lang="en-US" sz="2200" b="0" i="0" u="none" strike="noStrike" kern="1200" cap="none" spc="0" normalizeH="0" baseline="0" noProof="0" dirty="0">
                <a:ln>
                  <a:noFill/>
                </a:ln>
                <a:solidFill>
                  <a:prstClr val="black"/>
                </a:solidFill>
                <a:effectLst/>
                <a:uLnTx/>
                <a:uFillTx/>
                <a:latin typeface="Source Sans Pro"/>
                <a:ea typeface="Calibri" panose="020F0502020204030204" pitchFamily="34" charset="0"/>
                <a:cs typeface="Times New Roman" panose="02020603050405020304" pitchFamily="18" charset="0"/>
              </a:rPr>
              <a:t>The Office of the Chief Counsel consists of the chief counsel for advocacy, a presidential appointee, confirmed by the Senate. The chief counsel for advocacy has a unique position in the federal government, charged by Congress to represent the views and interests of the nation’s 24.7 million business owners before federal policy makers.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Source Sans Pro"/>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Source Sans Pro"/>
                <a:ea typeface="Calibri" panose="020F0502020204030204" pitchFamily="34" charset="0"/>
                <a:cs typeface="Times New Roman" panose="02020603050405020304" pitchFamily="18" charset="0"/>
              </a:rPr>
              <a:t>The chief counsel directs Advocacy’s operations, which include conducting research on the U.S. small business sector, advocating for small businesses within the federal government’s agencies and rulemaking processes, reaching out to regional and state small business advocates and policymakers, and fostering public awareness of small business contributions and concerns.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Source Sans Pro"/>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Source Sans Pro"/>
                <a:ea typeface="Calibri" panose="020F0502020204030204" pitchFamily="34" charset="0"/>
                <a:cs typeface="Times New Roman" panose="02020603050405020304" pitchFamily="18" charset="0"/>
              </a:rPr>
              <a:t>Working under the direction of the chief counsel, the Office of Advocacy is divided into three primary offices: the Office of Economic Research, the Office of Interagency Affairs, and the Office of Information. In addition, the chief counsel oversees the work of the Regional Advocates in each of the SBA’s ten regions. </a:t>
            </a:r>
          </a:p>
          <a:p>
            <a:endParaRPr lang="en-US" sz="2800" b="0" dirty="0">
              <a:latin typeface="Source Sans Pro" panose="020B0503030403020204" pitchFamily="34" charset="0"/>
              <a:ea typeface="Source Sans Pro" panose="020B0503030403020204" pitchFamily="34" charset="0"/>
            </a:endParaRPr>
          </a:p>
        </p:txBody>
      </p:sp>
      <p:sp>
        <p:nvSpPr>
          <p:cNvPr id="4" name="Slide Number Placeholder 3"/>
          <p:cNvSpPr>
            <a:spLocks noGrp="1"/>
          </p:cNvSpPr>
          <p:nvPr>
            <p:ph type="sldNum" sz="quarter" idx="5"/>
          </p:nvPr>
        </p:nvSpPr>
        <p:spPr/>
        <p:txBody>
          <a:bodyPr/>
          <a:lstStyle/>
          <a:p>
            <a:fld id="{433925F3-40F4-415C-BB05-8D27D1A4B6F4}" type="slidenum">
              <a:rPr lang="en-US" smtClean="0"/>
              <a:t>3</a:t>
            </a:fld>
            <a:endParaRPr lang="en-US" dirty="0"/>
          </a:p>
        </p:txBody>
      </p:sp>
    </p:spTree>
    <p:extLst>
      <p:ext uri="{BB962C8B-B14F-4D97-AF65-F5344CB8AC3E}">
        <p14:creationId xmlns:p14="http://schemas.microsoft.com/office/powerpoint/2010/main" val="2584339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Source Sans Pro"/>
                <a:ea typeface="+mn-ea"/>
                <a:cs typeface="+mn-cs"/>
              </a:rPr>
              <a:t>Interagency Affairs </a:t>
            </a:r>
            <a:r>
              <a:rPr kumimoji="0" lang="en-US" sz="2400" b="0" i="0" u="none" strike="noStrike" kern="1200" cap="none" spc="0" normalizeH="0" baseline="0" noProof="0" dirty="0">
                <a:ln>
                  <a:noFill/>
                </a:ln>
                <a:solidFill>
                  <a:prstClr val="black"/>
                </a:solidFill>
                <a:effectLst/>
                <a:uLnTx/>
                <a:uFillTx/>
                <a:latin typeface="Source Sans Pro"/>
                <a:ea typeface="Calibri" panose="020F0502020204030204" pitchFamily="34" charset="0"/>
                <a:cs typeface="Times New Roman" panose="02020603050405020304" pitchFamily="18" charset="0"/>
              </a:rPr>
              <a:t>This legal team monitors federal regulatory and other activity with potential small entity impacts; and it works with agencies to help them develop better rules, both by soliciting small entity input early in the regulatory process and by crafting rules that mitigate adverse small entity effects where practicable, while still achieving agencies’ regulatory goals.</a:t>
            </a:r>
            <a:r>
              <a:rPr kumimoji="0" lang="en-US" sz="2400" b="0" i="0" u="none" strike="noStrike" kern="1200" cap="none" spc="0" normalizeH="0" baseline="0" noProof="0" dirty="0">
                <a:ln>
                  <a:noFill/>
                </a:ln>
                <a:solidFill>
                  <a:prstClr val="black"/>
                </a:solidFill>
                <a:effectLst/>
                <a:uLnTx/>
                <a:uFillTx/>
                <a:latin typeface="Source Sans Pro"/>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Source Sans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Source Sans Pro"/>
                <a:ea typeface="+mn-ea"/>
                <a:cs typeface="+mn-cs"/>
              </a:rPr>
              <a:t>Economic Research </a:t>
            </a:r>
            <a:r>
              <a:rPr kumimoji="0" lang="en-US" sz="2400" b="0" i="0" u="none" strike="noStrike" kern="1200" cap="none" spc="0" normalizeH="0" baseline="0" noProof="0" dirty="0">
                <a:ln>
                  <a:noFill/>
                </a:ln>
                <a:solidFill>
                  <a:prstClr val="black"/>
                </a:solidFill>
                <a:effectLst/>
                <a:uLnTx/>
                <a:uFillTx/>
                <a:latin typeface="Source Sans Pro"/>
                <a:ea typeface="+mn-ea"/>
                <a:cs typeface="+mn-cs"/>
              </a:rPr>
              <a:t>The </a:t>
            </a:r>
            <a:r>
              <a:rPr kumimoji="0" lang="en-US" sz="2400" b="0" i="0" u="none" strike="noStrike" kern="1200" cap="none" spc="0" normalizeH="0" baseline="0" noProof="0" dirty="0">
                <a:ln>
                  <a:noFill/>
                </a:ln>
                <a:solidFill>
                  <a:prstClr val="black"/>
                </a:solidFill>
                <a:effectLst/>
                <a:uLnTx/>
                <a:uFillTx/>
                <a:latin typeface="Source Sans Pro"/>
                <a:ea typeface="Calibri" panose="020F0502020204030204" pitchFamily="34" charset="0"/>
                <a:cs typeface="Times New Roman" panose="02020603050405020304" pitchFamily="18" charset="0"/>
              </a:rPr>
              <a:t>economists work with other agencies to acquire and analyze data, conduct in-house research, coordinate extramural contract research projects, and work closely with the legal team in Advocacy’s Office of Interagency Affairs to assess the costs of proposed federal rules and associated mitigation strategies.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Source Sans Pro"/>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Source Sans Pro"/>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Source Sans Pro"/>
                <a:ea typeface="+mn-ea"/>
                <a:cs typeface="+mn-cs"/>
              </a:rPr>
              <a:t>Regional Advocates </a:t>
            </a:r>
            <a:r>
              <a:rPr kumimoji="0" lang="en-US" sz="2800" b="0" i="0" u="none" strike="noStrike" kern="1200" cap="none" spc="0" normalizeH="0" baseline="0" noProof="0" dirty="0">
                <a:ln>
                  <a:noFill/>
                </a:ln>
                <a:solidFill>
                  <a:prstClr val="black"/>
                </a:solidFill>
                <a:effectLst/>
                <a:uLnTx/>
                <a:uFillTx/>
                <a:latin typeface="Source Sans Pro"/>
                <a:ea typeface="+mn-ea"/>
                <a:cs typeface="+mn-cs"/>
              </a:rPr>
              <a:t>The advocates </a:t>
            </a:r>
            <a:r>
              <a:rPr kumimoji="0" lang="en-US" sz="2400" b="0" i="0" u="none" strike="noStrike" kern="1200" cap="none" spc="0" normalizeH="0" baseline="0" noProof="0" dirty="0">
                <a:ln>
                  <a:noFill/>
                </a:ln>
                <a:solidFill>
                  <a:prstClr val="black"/>
                </a:solidFill>
                <a:effectLst/>
                <a:uLnTx/>
                <a:uFillTx/>
                <a:latin typeface="Source Sans Pro"/>
                <a:ea typeface="Calibri" panose="020F0502020204030204" pitchFamily="34" charset="0"/>
                <a:cs typeface="Times New Roman" panose="02020603050405020304" pitchFamily="18" charset="0"/>
              </a:rPr>
              <a:t>bring the tools and products developed by the Office of Advocacy and the federal government to the front door of business and make the knowledge gained available to state and local legislatures and councils. They play an important role, not only in carrying Advocacy’s message directly to the states, but also in identifying topics of concern to the small business community. They report to the director of regional affairs.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Source Sans Pro"/>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Source Sans Pro"/>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Source Sans Pro"/>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Source Sans Pro"/>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Source Sans Pro"/>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33925F3-40F4-415C-BB05-8D27D1A4B6F4}" type="slidenum">
              <a:rPr lang="en-US" smtClean="0"/>
              <a:t>4</a:t>
            </a:fld>
            <a:endParaRPr lang="en-US" dirty="0"/>
          </a:p>
        </p:txBody>
      </p:sp>
    </p:spTree>
    <p:extLst>
      <p:ext uri="{BB962C8B-B14F-4D97-AF65-F5344CB8AC3E}">
        <p14:creationId xmlns:p14="http://schemas.microsoft.com/office/powerpoint/2010/main" val="801795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rPr>
              <a:t>Regulatory Mission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mn-lt"/>
              </a:rPr>
              <a:t>Advocacy oversees compliance with the Regulatory Flexibility Act (RFA).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mn-lt"/>
              </a:rPr>
              <a:t>This law requires federal agencies to consider flexible approaches to achieve health, safety, and other regulatory goals.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dirty="0">
                <a:latin typeface="+mn-lt"/>
              </a:rPr>
              <a:t>Research Mission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mn-lt"/>
              </a:rPr>
              <a:t>We research small business issues and the small business economy. We sponsor and disseminate small business data and statistics.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dirty="0">
                <a:latin typeface="+mn-lt"/>
              </a:rPr>
              <a:t>Legislative Mission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latin typeface="+mn-lt"/>
              </a:rPr>
              <a:t>We monitor proposed congressional legislation for its potential impact on small business.</a:t>
            </a:r>
            <a:endParaRPr lang="en-US" sz="1100" b="1"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dirty="0">
              <a:latin typeface="+mn-lt"/>
            </a:endParaRPr>
          </a:p>
          <a:p>
            <a:pPr marL="171450" indent="-171450">
              <a:buFont typeface="Arial" panose="020B0604020202020204" pitchFamily="34" charset="0"/>
              <a:buChar char="•"/>
            </a:pPr>
            <a:endParaRPr lang="en-US" sz="1100" dirty="0">
              <a:latin typeface="+mn-lt"/>
            </a:endParaRPr>
          </a:p>
        </p:txBody>
      </p:sp>
      <p:sp>
        <p:nvSpPr>
          <p:cNvPr id="4" name="Slide Number Placeholder 3"/>
          <p:cNvSpPr>
            <a:spLocks noGrp="1"/>
          </p:cNvSpPr>
          <p:nvPr>
            <p:ph type="sldNum" sz="quarter" idx="5"/>
          </p:nvPr>
        </p:nvSpPr>
        <p:spPr/>
        <p:txBody>
          <a:bodyPr/>
          <a:lstStyle/>
          <a:p>
            <a:fld id="{433925F3-40F4-415C-BB05-8D27D1A4B6F4}" type="slidenum">
              <a:rPr lang="en-US" smtClean="0"/>
              <a:t>5</a:t>
            </a:fld>
            <a:endParaRPr lang="en-US" dirty="0"/>
          </a:p>
        </p:txBody>
      </p:sp>
    </p:spTree>
    <p:extLst>
      <p:ext uri="{BB962C8B-B14F-4D97-AF65-F5344CB8AC3E}">
        <p14:creationId xmlns:p14="http://schemas.microsoft.com/office/powerpoint/2010/main" val="3746969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925F3-40F4-415C-BB05-8D27D1A4B6F4}" type="slidenum">
              <a:rPr lang="en-US" smtClean="0"/>
              <a:t>6</a:t>
            </a:fld>
            <a:endParaRPr lang="en-US" dirty="0"/>
          </a:p>
        </p:txBody>
      </p:sp>
    </p:spTree>
    <p:extLst>
      <p:ext uri="{BB962C8B-B14F-4D97-AF65-F5344CB8AC3E}">
        <p14:creationId xmlns:p14="http://schemas.microsoft.com/office/powerpoint/2010/main" val="3274281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mn-lt"/>
              </a:rPr>
              <a:t>Small businesses face many costs and challenges.</a:t>
            </a:r>
          </a:p>
          <a:p>
            <a:r>
              <a:rPr lang="en-US" sz="1100" dirty="0">
                <a:latin typeface="+mn-lt"/>
              </a:rPr>
              <a:t>New regulations can unduly burden small businesses with added complexity, paperwork, labeling, product redesign, costly outside expertise, licensing, training, and permits.</a:t>
            </a:r>
          </a:p>
          <a:p>
            <a:r>
              <a:rPr lang="en-US" sz="1100" dirty="0">
                <a:latin typeface="+mn-lt"/>
              </a:rPr>
              <a:t>Small businesses lack the resources—time, personnel, expertise, and money—to get involved in the federal rulemaking process.</a:t>
            </a:r>
          </a:p>
          <a:p>
            <a:endParaRPr lang="en-US" sz="1100" dirty="0">
              <a:latin typeface="+mn-lt"/>
            </a:endParaRPr>
          </a:p>
        </p:txBody>
      </p:sp>
      <p:sp>
        <p:nvSpPr>
          <p:cNvPr id="4" name="Slide Number Placeholder 3"/>
          <p:cNvSpPr>
            <a:spLocks noGrp="1"/>
          </p:cNvSpPr>
          <p:nvPr>
            <p:ph type="sldNum" sz="quarter" idx="5"/>
          </p:nvPr>
        </p:nvSpPr>
        <p:spPr/>
        <p:txBody>
          <a:bodyPr/>
          <a:lstStyle/>
          <a:p>
            <a:fld id="{433925F3-40F4-415C-BB05-8D27D1A4B6F4}" type="slidenum">
              <a:rPr lang="en-US" smtClean="0"/>
              <a:t>7</a:t>
            </a:fld>
            <a:endParaRPr lang="en-US" dirty="0"/>
          </a:p>
        </p:txBody>
      </p:sp>
    </p:spTree>
    <p:extLst>
      <p:ext uri="{BB962C8B-B14F-4D97-AF65-F5344CB8AC3E}">
        <p14:creationId xmlns:p14="http://schemas.microsoft.com/office/powerpoint/2010/main" val="1201140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100" dirty="0">
                <a:latin typeface="+mn-lt"/>
              </a:rPr>
              <a:t>Advocacy serves as a voice for small businesses before the White House, Congress, federal agencies, the courts, and state policymakers. If a small business has an issue with a proposed rule, or a proposed rule is likely to have a significant impact on a substantial number of small business, Advocacy represents these concerns to the federal government and proposes alternative solutions that will provide a solution to the problem the rule is trying to address without harming small business.</a:t>
            </a:r>
          </a:p>
          <a:p>
            <a:endParaRPr lang="en-US" dirty="0"/>
          </a:p>
        </p:txBody>
      </p:sp>
      <p:sp>
        <p:nvSpPr>
          <p:cNvPr id="4" name="Slide Number Placeholder 3"/>
          <p:cNvSpPr>
            <a:spLocks noGrp="1"/>
          </p:cNvSpPr>
          <p:nvPr>
            <p:ph type="sldNum" sz="quarter" idx="5"/>
          </p:nvPr>
        </p:nvSpPr>
        <p:spPr/>
        <p:txBody>
          <a:bodyPr/>
          <a:lstStyle/>
          <a:p>
            <a:fld id="{433925F3-40F4-415C-BB05-8D27D1A4B6F4}" type="slidenum">
              <a:rPr lang="en-US" smtClean="0"/>
              <a:t>8</a:t>
            </a:fld>
            <a:endParaRPr lang="en-US" dirty="0"/>
          </a:p>
        </p:txBody>
      </p:sp>
    </p:spTree>
    <p:extLst>
      <p:ext uri="{BB962C8B-B14F-4D97-AF65-F5344CB8AC3E}">
        <p14:creationId xmlns:p14="http://schemas.microsoft.com/office/powerpoint/2010/main" val="3455991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kern="1200" dirty="0">
              <a:solidFill>
                <a:schemeClr val="tx2"/>
              </a:solidFill>
              <a:latin typeface="Source Sans Pro SemiBold" panose="020B0603030403020204" pitchFamily="34" charset="0"/>
              <a:ea typeface="Source Sans Pro SemiBold" panose="020B0603030403020204" pitchFamily="34" charset="0"/>
            </a:endParaRPr>
          </a:p>
          <a:p>
            <a:endParaRPr lang="en-US" sz="1100" dirty="0"/>
          </a:p>
        </p:txBody>
      </p:sp>
      <p:sp>
        <p:nvSpPr>
          <p:cNvPr id="4" name="Slide Number Placeholder 3"/>
          <p:cNvSpPr>
            <a:spLocks noGrp="1"/>
          </p:cNvSpPr>
          <p:nvPr>
            <p:ph type="sldNum" sz="quarter" idx="5"/>
          </p:nvPr>
        </p:nvSpPr>
        <p:spPr/>
        <p:txBody>
          <a:bodyPr/>
          <a:lstStyle/>
          <a:p>
            <a:fld id="{433925F3-40F4-415C-BB05-8D27D1A4B6F4}" type="slidenum">
              <a:rPr lang="en-US" smtClean="0"/>
              <a:t>9</a:t>
            </a:fld>
            <a:endParaRPr lang="en-US" dirty="0"/>
          </a:p>
        </p:txBody>
      </p:sp>
    </p:spTree>
    <p:extLst>
      <p:ext uri="{BB962C8B-B14F-4D97-AF65-F5344CB8AC3E}">
        <p14:creationId xmlns:p14="http://schemas.microsoft.com/office/powerpoint/2010/main" val="36290982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2">
            <a:alpha val="11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961C8CF-C4D3-499F-85A8-A9C17F5DCE11}"/>
              </a:ext>
            </a:extLst>
          </p:cNvPr>
          <p:cNvSpPr/>
          <p:nvPr userDrawn="1"/>
        </p:nvSpPr>
        <p:spPr>
          <a:xfrm>
            <a:off x="0" y="1"/>
            <a:ext cx="12192000" cy="648394"/>
          </a:xfrm>
          <a:prstGeom prst="rect">
            <a:avLst/>
          </a:prstGeom>
          <a:solidFill>
            <a:srgbClr val="223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3315AD0-C3DA-426F-9349-AF4C70DCF70D}"/>
              </a:ext>
            </a:extLst>
          </p:cNvPr>
          <p:cNvSpPr/>
          <p:nvPr userDrawn="1"/>
        </p:nvSpPr>
        <p:spPr>
          <a:xfrm>
            <a:off x="0" y="6209607"/>
            <a:ext cx="12192000" cy="648393"/>
          </a:xfrm>
          <a:prstGeom prst="rect">
            <a:avLst/>
          </a:prstGeom>
          <a:solidFill>
            <a:srgbClr val="223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C00405AD-F726-4F5C-BA43-4F4BE4A2E3DE}"/>
              </a:ext>
            </a:extLst>
          </p:cNvPr>
          <p:cNvSpPr>
            <a:spLocks noGrp="1"/>
          </p:cNvSpPr>
          <p:nvPr>
            <p:ph type="body" sz="quarter" idx="10" hasCustomPrompt="1"/>
          </p:nvPr>
        </p:nvSpPr>
        <p:spPr>
          <a:xfrm>
            <a:off x="2112962" y="3429000"/>
            <a:ext cx="8016875" cy="2049462"/>
          </a:xfrm>
        </p:spPr>
        <p:txBody>
          <a:bodyPr/>
          <a:lstStyle>
            <a:lvl1pPr marL="0" indent="0" algn="ctr">
              <a:buNone/>
              <a:defRPr>
                <a:latin typeface="Source Sans Pro SemiBold" panose="020B0603030403020204" pitchFamily="34" charset="0"/>
                <a:ea typeface="Source Sans Pro SemiBold" panose="020B0603030403020204" pitchFamily="34" charset="0"/>
              </a:defRPr>
            </a:lvl1pPr>
          </a:lstStyle>
          <a:p>
            <a:pPr lvl="0"/>
            <a:r>
              <a:rPr lang="en-US" dirty="0">
                <a:latin typeface="Source Sans Pro SemiBold" panose="020B0603030403020204" pitchFamily="34" charset="0"/>
                <a:ea typeface="Source Sans Pro SemiBold" panose="020B0603030403020204" pitchFamily="34" charset="0"/>
              </a:rPr>
              <a:t>Click to add text</a:t>
            </a:r>
            <a:endParaRPr lang="en-US" dirty="0"/>
          </a:p>
        </p:txBody>
      </p:sp>
      <p:pic>
        <p:nvPicPr>
          <p:cNvPr id="15" name="Picture 14" descr="A screenshot of a cell phone&#10;&#10;Description automatically generated">
            <a:extLst>
              <a:ext uri="{FF2B5EF4-FFF2-40B4-BE49-F238E27FC236}">
                <a16:creationId xmlns:a16="http://schemas.microsoft.com/office/drawing/2014/main" id="{EF8120EF-CC7A-41B9-9EB5-2CB3EA0CFB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37107" y="988785"/>
            <a:ext cx="5517785" cy="2049462"/>
          </a:xfrm>
          <a:prstGeom prst="rect">
            <a:avLst/>
          </a:prstGeom>
        </p:spPr>
      </p:pic>
    </p:spTree>
    <p:extLst>
      <p:ext uri="{BB962C8B-B14F-4D97-AF65-F5344CB8AC3E}">
        <p14:creationId xmlns:p14="http://schemas.microsoft.com/office/powerpoint/2010/main" val="95984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FFC64DB-AB30-4482-9879-A3E662AAF1F0}"/>
              </a:ext>
            </a:extLst>
          </p:cNvPr>
          <p:cNvSpPr/>
          <p:nvPr userDrawn="1"/>
        </p:nvSpPr>
        <p:spPr>
          <a:xfrm>
            <a:off x="406400" y="648394"/>
            <a:ext cx="11379200" cy="5716791"/>
          </a:xfrm>
          <a:prstGeom prst="rect">
            <a:avLst/>
          </a:prstGeom>
          <a:solidFill>
            <a:schemeClr val="bg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D11797BF-11A3-4AA2-B6B6-A9E6BE02B907}"/>
              </a:ext>
            </a:extLst>
          </p:cNvPr>
          <p:cNvSpPr>
            <a:spLocks noGrp="1"/>
          </p:cNvSpPr>
          <p:nvPr>
            <p:ph type="title"/>
          </p:nvPr>
        </p:nvSpPr>
        <p:spPr>
          <a:xfrm>
            <a:off x="754742" y="2156170"/>
            <a:ext cx="3628571" cy="2677087"/>
          </a:xfrm>
        </p:spPr>
        <p:txBody>
          <a:bodyPr/>
          <a:lstStyle>
            <a:lvl1pPr>
              <a:defRPr>
                <a:solidFill>
                  <a:schemeClr val="accent1"/>
                </a:solidFill>
              </a:defRPr>
            </a:lvl1pPr>
          </a:lstStyle>
          <a:p>
            <a:r>
              <a:rPr lang="en-US" dirty="0"/>
              <a:t>Click to edit Master title style</a:t>
            </a:r>
          </a:p>
        </p:txBody>
      </p:sp>
      <p:sp>
        <p:nvSpPr>
          <p:cNvPr id="7" name="Text Placeholder 6">
            <a:extLst>
              <a:ext uri="{FF2B5EF4-FFF2-40B4-BE49-F238E27FC236}">
                <a16:creationId xmlns:a16="http://schemas.microsoft.com/office/drawing/2014/main" id="{0EB1D00E-D8F8-4010-A622-57ECB8E2D290}"/>
              </a:ext>
            </a:extLst>
          </p:cNvPr>
          <p:cNvSpPr>
            <a:spLocks noGrp="1"/>
          </p:cNvSpPr>
          <p:nvPr>
            <p:ph type="body" sz="quarter" idx="10"/>
          </p:nvPr>
        </p:nvSpPr>
        <p:spPr>
          <a:xfrm>
            <a:off x="4891088" y="1552575"/>
            <a:ext cx="6894512" cy="40497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0" name="Group 19">
            <a:extLst>
              <a:ext uri="{FF2B5EF4-FFF2-40B4-BE49-F238E27FC236}">
                <a16:creationId xmlns:a16="http://schemas.microsoft.com/office/drawing/2014/main" id="{E0E66C1E-558A-4BD1-8A59-EE2DCC45638F}"/>
              </a:ext>
            </a:extLst>
          </p:cNvPr>
          <p:cNvGrpSpPr/>
          <p:nvPr userDrawn="1"/>
        </p:nvGrpSpPr>
        <p:grpSpPr>
          <a:xfrm>
            <a:off x="0" y="5857432"/>
            <a:ext cx="12192001" cy="827543"/>
            <a:chOff x="0" y="5857432"/>
            <a:chExt cx="12192001" cy="827543"/>
          </a:xfrm>
        </p:grpSpPr>
        <p:sp>
          <p:nvSpPr>
            <p:cNvPr id="21" name="Rectangle 20">
              <a:extLst>
                <a:ext uri="{FF2B5EF4-FFF2-40B4-BE49-F238E27FC236}">
                  <a16:creationId xmlns:a16="http://schemas.microsoft.com/office/drawing/2014/main" id="{1DEE615A-708F-476D-9B3D-A52DF9C45772}"/>
                </a:ext>
              </a:extLst>
            </p:cNvPr>
            <p:cNvSpPr/>
            <p:nvPr userDrawn="1"/>
          </p:nvSpPr>
          <p:spPr>
            <a:xfrm>
              <a:off x="0" y="6365188"/>
              <a:ext cx="4811494" cy="319785"/>
            </a:xfrm>
            <a:prstGeom prst="rect">
              <a:avLst/>
            </a:prstGeom>
            <a:solidFill>
              <a:srgbClr val="223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descr="A black and blue text&#10;&#10;Description automatically generated">
              <a:extLst>
                <a:ext uri="{FF2B5EF4-FFF2-40B4-BE49-F238E27FC236}">
                  <a16:creationId xmlns:a16="http://schemas.microsoft.com/office/drawing/2014/main" id="{10E9956F-7D47-495F-8C28-77189A8357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71849" y="5857432"/>
              <a:ext cx="3248301" cy="827543"/>
            </a:xfrm>
            <a:prstGeom prst="rect">
              <a:avLst/>
            </a:prstGeom>
          </p:spPr>
        </p:pic>
        <p:sp>
          <p:nvSpPr>
            <p:cNvPr id="23" name="Rectangle 22">
              <a:extLst>
                <a:ext uri="{FF2B5EF4-FFF2-40B4-BE49-F238E27FC236}">
                  <a16:creationId xmlns:a16="http://schemas.microsoft.com/office/drawing/2014/main" id="{8AF27B74-C819-4945-B410-10E6306C021C}"/>
                </a:ext>
              </a:extLst>
            </p:cNvPr>
            <p:cNvSpPr/>
            <p:nvPr userDrawn="1"/>
          </p:nvSpPr>
          <p:spPr>
            <a:xfrm>
              <a:off x="7380509" y="6365188"/>
              <a:ext cx="4811492" cy="319784"/>
            </a:xfrm>
            <a:prstGeom prst="rect">
              <a:avLst/>
            </a:prstGeom>
            <a:solidFill>
              <a:srgbClr val="223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ight Triangle 23">
              <a:extLst>
                <a:ext uri="{FF2B5EF4-FFF2-40B4-BE49-F238E27FC236}">
                  <a16:creationId xmlns:a16="http://schemas.microsoft.com/office/drawing/2014/main" id="{54A34374-978D-4D40-A4F1-DCF78E847D41}"/>
                </a:ext>
              </a:extLst>
            </p:cNvPr>
            <p:cNvSpPr/>
            <p:nvPr userDrawn="1"/>
          </p:nvSpPr>
          <p:spPr>
            <a:xfrm>
              <a:off x="4802232" y="6571561"/>
              <a:ext cx="174638" cy="113411"/>
            </a:xfrm>
            <a:prstGeom prst="rtTriangle">
              <a:avLst/>
            </a:prstGeom>
            <a:solidFill>
              <a:srgbClr val="203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ight Triangle 24">
              <a:extLst>
                <a:ext uri="{FF2B5EF4-FFF2-40B4-BE49-F238E27FC236}">
                  <a16:creationId xmlns:a16="http://schemas.microsoft.com/office/drawing/2014/main" id="{5207520D-42BE-48F1-8982-659390DD1F3E}"/>
                </a:ext>
              </a:extLst>
            </p:cNvPr>
            <p:cNvSpPr/>
            <p:nvPr userDrawn="1"/>
          </p:nvSpPr>
          <p:spPr>
            <a:xfrm flipH="1">
              <a:off x="7215132" y="6571561"/>
              <a:ext cx="174637" cy="113411"/>
            </a:xfrm>
            <a:prstGeom prst="rtTriangle">
              <a:avLst/>
            </a:prstGeom>
            <a:solidFill>
              <a:srgbClr val="203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Rectangle 25">
            <a:extLst>
              <a:ext uri="{FF2B5EF4-FFF2-40B4-BE49-F238E27FC236}">
                <a16:creationId xmlns:a16="http://schemas.microsoft.com/office/drawing/2014/main" id="{73AF9579-EAFF-4BBF-90C6-642E781D3EE8}"/>
              </a:ext>
            </a:extLst>
          </p:cNvPr>
          <p:cNvSpPr/>
          <p:nvPr userDrawn="1"/>
        </p:nvSpPr>
        <p:spPr>
          <a:xfrm>
            <a:off x="-12109" y="0"/>
            <a:ext cx="12192000" cy="648394"/>
          </a:xfrm>
          <a:prstGeom prst="rect">
            <a:avLst/>
          </a:prstGeom>
          <a:solidFill>
            <a:srgbClr val="223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20C9866B-16DE-4480-BD09-F3069A28716A}"/>
              </a:ext>
            </a:extLst>
          </p:cNvPr>
          <p:cNvCxnSpPr>
            <a:cxnSpLocks/>
          </p:cNvCxnSpPr>
          <p:nvPr userDrawn="1"/>
        </p:nvCxnSpPr>
        <p:spPr>
          <a:xfrm>
            <a:off x="4659086" y="1959429"/>
            <a:ext cx="0" cy="314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9954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ADFF46E-5C8B-485C-BF06-7FC36E610C0B}"/>
              </a:ext>
            </a:extLst>
          </p:cNvPr>
          <p:cNvSpPr>
            <a:spLocks noGrp="1"/>
          </p:cNvSpPr>
          <p:nvPr>
            <p:ph type="pic" idx="1"/>
          </p:nvPr>
        </p:nvSpPr>
        <p:spPr>
          <a:xfrm>
            <a:off x="5183188" y="987425"/>
            <a:ext cx="6172200" cy="47935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DDAA0A0D-761D-4AEF-A0A4-768AA1C08735}"/>
              </a:ext>
            </a:extLst>
          </p:cNvPr>
          <p:cNvSpPr>
            <a:spLocks noGrp="1"/>
          </p:cNvSpPr>
          <p:nvPr>
            <p:ph type="body" sz="half" idx="2"/>
          </p:nvPr>
        </p:nvSpPr>
        <p:spPr>
          <a:xfrm>
            <a:off x="839788" y="1009889"/>
            <a:ext cx="4139536" cy="4771081"/>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2" name="Rectangle 11">
            <a:extLst>
              <a:ext uri="{FF2B5EF4-FFF2-40B4-BE49-F238E27FC236}">
                <a16:creationId xmlns:a16="http://schemas.microsoft.com/office/drawing/2014/main" id="{2B718CC8-7CB9-4914-B8EB-2733A9D99B3B}"/>
              </a:ext>
            </a:extLst>
          </p:cNvPr>
          <p:cNvSpPr/>
          <p:nvPr userDrawn="1"/>
        </p:nvSpPr>
        <p:spPr>
          <a:xfrm>
            <a:off x="-12109" y="0"/>
            <a:ext cx="12192000" cy="648394"/>
          </a:xfrm>
          <a:prstGeom prst="rect">
            <a:avLst/>
          </a:prstGeom>
          <a:solidFill>
            <a:srgbClr val="223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1376265-E5C4-4FAB-8CF1-F750681DB2ED}"/>
              </a:ext>
            </a:extLst>
          </p:cNvPr>
          <p:cNvSpPr>
            <a:spLocks noGrp="1"/>
          </p:cNvSpPr>
          <p:nvPr>
            <p:ph type="title" hasCustomPrompt="1"/>
          </p:nvPr>
        </p:nvSpPr>
        <p:spPr>
          <a:xfrm>
            <a:off x="2805906" y="361495"/>
            <a:ext cx="5776040" cy="380814"/>
          </a:xfrm>
        </p:spPr>
        <p:txBody>
          <a:bodyPr anchor="b">
            <a:noAutofit/>
          </a:bodyPr>
          <a:lstStyle>
            <a:lvl1pPr>
              <a:defRPr sz="4000" cap="all" baseline="0">
                <a:solidFill>
                  <a:schemeClr val="bg1"/>
                </a:solidFill>
                <a:latin typeface="Source Sans Pro SemiBold" panose="020B0603030403020204" pitchFamily="34" charset="0"/>
                <a:ea typeface="Source Sans Pro SemiBold" panose="020B0603030403020204" pitchFamily="34" charset="0"/>
              </a:defRPr>
            </a:lvl1pPr>
          </a:lstStyle>
          <a:p>
            <a:r>
              <a:rPr lang="en-US" dirty="0"/>
              <a:t>CLICK TO ADD TITLE</a:t>
            </a:r>
          </a:p>
        </p:txBody>
      </p:sp>
      <p:grpSp>
        <p:nvGrpSpPr>
          <p:cNvPr id="11" name="Group 10">
            <a:extLst>
              <a:ext uri="{FF2B5EF4-FFF2-40B4-BE49-F238E27FC236}">
                <a16:creationId xmlns:a16="http://schemas.microsoft.com/office/drawing/2014/main" id="{51BF3129-D0E2-4BDA-BC3B-49DF4288FDED}"/>
              </a:ext>
            </a:extLst>
          </p:cNvPr>
          <p:cNvGrpSpPr/>
          <p:nvPr userDrawn="1"/>
        </p:nvGrpSpPr>
        <p:grpSpPr>
          <a:xfrm>
            <a:off x="0" y="5857432"/>
            <a:ext cx="12192001" cy="827543"/>
            <a:chOff x="0" y="5857432"/>
            <a:chExt cx="12192001" cy="827543"/>
          </a:xfrm>
        </p:grpSpPr>
        <p:sp>
          <p:nvSpPr>
            <p:cNvPr id="18" name="Rectangle 17">
              <a:extLst>
                <a:ext uri="{FF2B5EF4-FFF2-40B4-BE49-F238E27FC236}">
                  <a16:creationId xmlns:a16="http://schemas.microsoft.com/office/drawing/2014/main" id="{34528015-9473-4012-8671-BB09E037D2EF}"/>
                </a:ext>
              </a:extLst>
            </p:cNvPr>
            <p:cNvSpPr/>
            <p:nvPr userDrawn="1"/>
          </p:nvSpPr>
          <p:spPr>
            <a:xfrm>
              <a:off x="0" y="6365188"/>
              <a:ext cx="4811494" cy="319785"/>
            </a:xfrm>
            <a:prstGeom prst="rect">
              <a:avLst/>
            </a:prstGeom>
            <a:solidFill>
              <a:srgbClr val="223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descr="A black and blue text&#10;&#10;Description automatically generated">
              <a:extLst>
                <a:ext uri="{FF2B5EF4-FFF2-40B4-BE49-F238E27FC236}">
                  <a16:creationId xmlns:a16="http://schemas.microsoft.com/office/drawing/2014/main" id="{7D6F7536-1FF9-46AA-BA05-8E6CA71040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71849" y="5857432"/>
              <a:ext cx="3248301" cy="827543"/>
            </a:xfrm>
            <a:prstGeom prst="rect">
              <a:avLst/>
            </a:prstGeom>
          </p:spPr>
        </p:pic>
        <p:sp>
          <p:nvSpPr>
            <p:cNvPr id="20" name="Rectangle 19">
              <a:extLst>
                <a:ext uri="{FF2B5EF4-FFF2-40B4-BE49-F238E27FC236}">
                  <a16:creationId xmlns:a16="http://schemas.microsoft.com/office/drawing/2014/main" id="{E094A7F5-283C-4A01-91CD-2AD567762B03}"/>
                </a:ext>
              </a:extLst>
            </p:cNvPr>
            <p:cNvSpPr/>
            <p:nvPr userDrawn="1"/>
          </p:nvSpPr>
          <p:spPr>
            <a:xfrm>
              <a:off x="7380509" y="6365188"/>
              <a:ext cx="4811492" cy="319784"/>
            </a:xfrm>
            <a:prstGeom prst="rect">
              <a:avLst/>
            </a:prstGeom>
            <a:solidFill>
              <a:srgbClr val="223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ight Triangle 20">
              <a:extLst>
                <a:ext uri="{FF2B5EF4-FFF2-40B4-BE49-F238E27FC236}">
                  <a16:creationId xmlns:a16="http://schemas.microsoft.com/office/drawing/2014/main" id="{C565229A-69C6-40A3-B8CA-7E66F633777B}"/>
                </a:ext>
              </a:extLst>
            </p:cNvPr>
            <p:cNvSpPr/>
            <p:nvPr userDrawn="1"/>
          </p:nvSpPr>
          <p:spPr>
            <a:xfrm>
              <a:off x="4802232" y="6571561"/>
              <a:ext cx="174638" cy="113411"/>
            </a:xfrm>
            <a:prstGeom prst="rtTriangle">
              <a:avLst/>
            </a:prstGeom>
            <a:solidFill>
              <a:srgbClr val="203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58478E68-786F-4862-A5C5-2097262B5997}"/>
                </a:ext>
              </a:extLst>
            </p:cNvPr>
            <p:cNvSpPr/>
            <p:nvPr userDrawn="1"/>
          </p:nvSpPr>
          <p:spPr>
            <a:xfrm flipH="1">
              <a:off x="7215132" y="6571561"/>
              <a:ext cx="174637" cy="113411"/>
            </a:xfrm>
            <a:prstGeom prst="rtTriangle">
              <a:avLst/>
            </a:prstGeom>
            <a:solidFill>
              <a:srgbClr val="203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143792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2E0176-955F-460B-93E0-89231B79EC54}"/>
              </a:ext>
            </a:extLst>
          </p:cNvPr>
          <p:cNvPicPr>
            <a:picLocks noChangeAspect="1"/>
          </p:cNvPicPr>
          <p:nvPr userDrawn="1"/>
        </p:nvPicPr>
        <p:blipFill>
          <a:blip r:embed="rId2"/>
          <a:stretch>
            <a:fillRect/>
          </a:stretch>
        </p:blipFill>
        <p:spPr>
          <a:xfrm>
            <a:off x="0" y="-1"/>
            <a:ext cx="12192000" cy="6876237"/>
          </a:xfrm>
          <a:prstGeom prst="rect">
            <a:avLst/>
          </a:prstGeom>
        </p:spPr>
      </p:pic>
      <p:sp>
        <p:nvSpPr>
          <p:cNvPr id="2" name="Title 1">
            <a:extLst>
              <a:ext uri="{FF2B5EF4-FFF2-40B4-BE49-F238E27FC236}">
                <a16:creationId xmlns:a16="http://schemas.microsoft.com/office/drawing/2014/main" id="{DFB29790-2F69-4AF0-9F5F-1F4456E9408E}"/>
              </a:ext>
            </a:extLst>
          </p:cNvPr>
          <p:cNvSpPr>
            <a:spLocks noGrp="1"/>
          </p:cNvSpPr>
          <p:nvPr>
            <p:ph type="title"/>
          </p:nvPr>
        </p:nvSpPr>
        <p:spPr>
          <a:xfrm>
            <a:off x="3771900" y="505172"/>
            <a:ext cx="8623300" cy="1009651"/>
          </a:xfrm>
        </p:spPr>
        <p:txBody>
          <a:bodyPr/>
          <a:lstStyle>
            <a:lvl1pPr algn="l">
              <a:defRPr/>
            </a:lvl1pPr>
          </a:lstStyle>
          <a:p>
            <a:r>
              <a:rPr lang="en-US"/>
              <a:t>Click to edit Master title style</a:t>
            </a:r>
          </a:p>
        </p:txBody>
      </p:sp>
      <p:sp>
        <p:nvSpPr>
          <p:cNvPr id="5" name="Text Placeholder 4">
            <a:extLst>
              <a:ext uri="{FF2B5EF4-FFF2-40B4-BE49-F238E27FC236}">
                <a16:creationId xmlns:a16="http://schemas.microsoft.com/office/drawing/2014/main" id="{BF7B021B-D368-4BB8-BA78-45B9B7641F2E}"/>
              </a:ext>
            </a:extLst>
          </p:cNvPr>
          <p:cNvSpPr>
            <a:spLocks noGrp="1"/>
          </p:cNvSpPr>
          <p:nvPr>
            <p:ph type="body" sz="quarter" idx="10"/>
          </p:nvPr>
        </p:nvSpPr>
        <p:spPr>
          <a:xfrm>
            <a:off x="4216400" y="1625600"/>
            <a:ext cx="7785100" cy="5003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a:extLst>
              <a:ext uri="{FF2B5EF4-FFF2-40B4-BE49-F238E27FC236}">
                <a16:creationId xmlns:a16="http://schemas.microsoft.com/office/drawing/2014/main" id="{57345C15-ED07-4959-81C4-D59660DC2FC9}"/>
              </a:ext>
            </a:extLst>
          </p:cNvPr>
          <p:cNvSpPr>
            <a:spLocks noGrp="1"/>
          </p:cNvSpPr>
          <p:nvPr>
            <p:ph type="pic" sz="quarter" idx="11"/>
          </p:nvPr>
        </p:nvSpPr>
        <p:spPr>
          <a:xfrm>
            <a:off x="190500" y="1009997"/>
            <a:ext cx="3581400" cy="4527897"/>
          </a:xfrm>
        </p:spPr>
        <p:txBody>
          <a:bodyPr/>
          <a:lstStyle/>
          <a:p>
            <a:endParaRPr lang="en-US" dirty="0"/>
          </a:p>
        </p:txBody>
      </p:sp>
    </p:spTree>
    <p:extLst>
      <p:ext uri="{BB962C8B-B14F-4D97-AF65-F5344CB8AC3E}">
        <p14:creationId xmlns:p14="http://schemas.microsoft.com/office/powerpoint/2010/main" val="3390923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bg2"/>
        </a:solidFill>
        <a:effectLst/>
      </p:bgPr>
    </p:bg>
    <p:spTree>
      <p:nvGrpSpPr>
        <p:cNvPr id="1" name=""/>
        <p:cNvGrpSpPr/>
        <p:nvPr/>
      </p:nvGrpSpPr>
      <p:grpSpPr>
        <a:xfrm>
          <a:off x="0" y="0"/>
          <a:ext cx="0" cy="0"/>
          <a:chOff x="0" y="0"/>
          <a:chExt cx="0" cy="0"/>
        </a:xfrm>
      </p:grpSpPr>
      <p:pic>
        <p:nvPicPr>
          <p:cNvPr id="3" name="Picture 2" descr="A black and blue text&#10;&#10;Description automatically generated">
            <a:extLst>
              <a:ext uri="{FF2B5EF4-FFF2-40B4-BE49-F238E27FC236}">
                <a16:creationId xmlns:a16="http://schemas.microsoft.com/office/drawing/2014/main" id="{9EAC9053-EC2D-4ECB-B829-E35E6D6A05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793" y="5958320"/>
            <a:ext cx="2545098" cy="648394"/>
          </a:xfrm>
          <a:prstGeom prst="rect">
            <a:avLst/>
          </a:prstGeom>
        </p:spPr>
      </p:pic>
      <p:sp>
        <p:nvSpPr>
          <p:cNvPr id="4" name="Picture Placeholder 3">
            <a:extLst>
              <a:ext uri="{FF2B5EF4-FFF2-40B4-BE49-F238E27FC236}">
                <a16:creationId xmlns:a16="http://schemas.microsoft.com/office/drawing/2014/main" id="{47BC83DA-47F7-4AB5-B8A5-A40EA01A2C0F}"/>
              </a:ext>
            </a:extLst>
          </p:cNvPr>
          <p:cNvSpPr>
            <a:spLocks noGrp="1"/>
          </p:cNvSpPr>
          <p:nvPr>
            <p:ph type="pic" sz="quarter" idx="10"/>
          </p:nvPr>
        </p:nvSpPr>
        <p:spPr>
          <a:xfrm>
            <a:off x="449263" y="871538"/>
            <a:ext cx="5980566" cy="4542291"/>
          </a:xfrm>
        </p:spPr>
        <p:txBody>
          <a:bodyPr/>
          <a:lstStyle/>
          <a:p>
            <a:endParaRPr lang="en-US" dirty="0"/>
          </a:p>
        </p:txBody>
      </p:sp>
      <p:sp>
        <p:nvSpPr>
          <p:cNvPr id="5" name="Rectangle 4">
            <a:extLst>
              <a:ext uri="{FF2B5EF4-FFF2-40B4-BE49-F238E27FC236}">
                <a16:creationId xmlns:a16="http://schemas.microsoft.com/office/drawing/2014/main" id="{CBF1627F-4FA5-4A8F-979C-90A7921ADCE6}"/>
              </a:ext>
            </a:extLst>
          </p:cNvPr>
          <p:cNvSpPr/>
          <p:nvPr userDrawn="1"/>
        </p:nvSpPr>
        <p:spPr>
          <a:xfrm>
            <a:off x="6807201" y="0"/>
            <a:ext cx="53848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8748CD0E-9AA1-4CBC-9A56-A3381DBB8732}"/>
              </a:ext>
            </a:extLst>
          </p:cNvPr>
          <p:cNvSpPr>
            <a:spLocks noGrp="1"/>
          </p:cNvSpPr>
          <p:nvPr>
            <p:ph type="title"/>
          </p:nvPr>
        </p:nvSpPr>
        <p:spPr>
          <a:xfrm>
            <a:off x="6986815" y="399944"/>
            <a:ext cx="5025572" cy="1225657"/>
          </a:xfrm>
          <a:ln w="38100">
            <a:solidFill>
              <a:schemeClr val="bg1"/>
            </a:solidFill>
          </a:ln>
        </p:spPr>
        <p:txBody>
          <a:bodyPr/>
          <a:lstStyle/>
          <a:p>
            <a:r>
              <a:rPr lang="en-US"/>
              <a:t>Click to edit Master title style</a:t>
            </a:r>
          </a:p>
        </p:txBody>
      </p:sp>
      <p:sp>
        <p:nvSpPr>
          <p:cNvPr id="9" name="Content Placeholder 8">
            <a:extLst>
              <a:ext uri="{FF2B5EF4-FFF2-40B4-BE49-F238E27FC236}">
                <a16:creationId xmlns:a16="http://schemas.microsoft.com/office/drawing/2014/main" id="{C2AA794F-40E9-4F78-A3E1-E39528BF6283}"/>
              </a:ext>
            </a:extLst>
          </p:cNvPr>
          <p:cNvSpPr>
            <a:spLocks noGrp="1"/>
          </p:cNvSpPr>
          <p:nvPr>
            <p:ph sz="quarter" idx="11"/>
          </p:nvPr>
        </p:nvSpPr>
        <p:spPr>
          <a:xfrm>
            <a:off x="6986588" y="1843088"/>
            <a:ext cx="5026025" cy="461486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64098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Custom Layout">
    <p:bg>
      <p:bgPr>
        <a:solidFill>
          <a:schemeClr val="bg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36BAB3C-8F0A-40B3-8460-DF6638123523}"/>
              </a:ext>
            </a:extLst>
          </p:cNvPr>
          <p:cNvSpPr/>
          <p:nvPr userDrawn="1"/>
        </p:nvSpPr>
        <p:spPr>
          <a:xfrm>
            <a:off x="6096000" y="449943"/>
            <a:ext cx="5515429" cy="60234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72D634C0-E0B1-4FC6-B7C8-C16FA8DECAC0}"/>
              </a:ext>
            </a:extLst>
          </p:cNvPr>
          <p:cNvSpPr>
            <a:spLocks noGrp="1"/>
          </p:cNvSpPr>
          <p:nvPr>
            <p:ph sz="quarter" idx="10"/>
          </p:nvPr>
        </p:nvSpPr>
        <p:spPr>
          <a:xfrm>
            <a:off x="434975" y="449944"/>
            <a:ext cx="5403850" cy="60234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B704F236-B445-412A-9C51-A1D1F4FC4012}"/>
              </a:ext>
            </a:extLst>
          </p:cNvPr>
          <p:cNvSpPr>
            <a:spLocks noGrp="1"/>
          </p:cNvSpPr>
          <p:nvPr>
            <p:ph type="title"/>
          </p:nvPr>
        </p:nvSpPr>
        <p:spPr>
          <a:xfrm>
            <a:off x="6299200" y="632172"/>
            <a:ext cx="5080000" cy="1269199"/>
          </a:xfrm>
          <a:ln w="19050">
            <a:solidFill>
              <a:schemeClr val="bg1"/>
            </a:solidFill>
          </a:ln>
        </p:spPr>
        <p:txBody>
          <a:bodyPr/>
          <a:lstStyle/>
          <a:p>
            <a:r>
              <a:rPr lang="en-US"/>
              <a:t>Click to edit Master title style</a:t>
            </a:r>
          </a:p>
        </p:txBody>
      </p:sp>
      <p:sp>
        <p:nvSpPr>
          <p:cNvPr id="7" name="Content Placeholder 6">
            <a:extLst>
              <a:ext uri="{FF2B5EF4-FFF2-40B4-BE49-F238E27FC236}">
                <a16:creationId xmlns:a16="http://schemas.microsoft.com/office/drawing/2014/main" id="{A69F4042-02D3-4E6C-9B88-F97637104E63}"/>
              </a:ext>
            </a:extLst>
          </p:cNvPr>
          <p:cNvSpPr>
            <a:spLocks noGrp="1"/>
          </p:cNvSpPr>
          <p:nvPr>
            <p:ph sz="quarter" idx="11"/>
          </p:nvPr>
        </p:nvSpPr>
        <p:spPr>
          <a:xfrm>
            <a:off x="6299200" y="2003425"/>
            <a:ext cx="5080000" cy="42227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A black and blue text&#10;&#10;Description automatically generated">
            <a:extLst>
              <a:ext uri="{FF2B5EF4-FFF2-40B4-BE49-F238E27FC236}">
                <a16:creationId xmlns:a16="http://schemas.microsoft.com/office/drawing/2014/main" id="{D2A2C047-DF57-4B7E-858C-432FBCEAAA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2746" y="6083859"/>
            <a:ext cx="2545098" cy="648394"/>
          </a:xfrm>
          <a:prstGeom prst="rect">
            <a:avLst/>
          </a:prstGeom>
        </p:spPr>
      </p:pic>
    </p:spTree>
    <p:extLst>
      <p:ext uri="{BB962C8B-B14F-4D97-AF65-F5344CB8AC3E}">
        <p14:creationId xmlns:p14="http://schemas.microsoft.com/office/powerpoint/2010/main" val="1434128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Custom Layout">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36BAB3C-8F0A-40B3-8460-DF6638123523}"/>
              </a:ext>
            </a:extLst>
          </p:cNvPr>
          <p:cNvSpPr/>
          <p:nvPr userDrawn="1"/>
        </p:nvSpPr>
        <p:spPr>
          <a:xfrm>
            <a:off x="6096000" y="449943"/>
            <a:ext cx="5515429" cy="60234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72D634C0-E0B1-4FC6-B7C8-C16FA8DECAC0}"/>
              </a:ext>
            </a:extLst>
          </p:cNvPr>
          <p:cNvSpPr>
            <a:spLocks noGrp="1"/>
          </p:cNvSpPr>
          <p:nvPr>
            <p:ph sz="quarter" idx="10"/>
          </p:nvPr>
        </p:nvSpPr>
        <p:spPr>
          <a:xfrm>
            <a:off x="434975" y="449944"/>
            <a:ext cx="5403850" cy="60234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B704F236-B445-412A-9C51-A1D1F4FC4012}"/>
              </a:ext>
            </a:extLst>
          </p:cNvPr>
          <p:cNvSpPr>
            <a:spLocks noGrp="1"/>
          </p:cNvSpPr>
          <p:nvPr>
            <p:ph type="title"/>
          </p:nvPr>
        </p:nvSpPr>
        <p:spPr>
          <a:xfrm>
            <a:off x="6299200" y="632172"/>
            <a:ext cx="5080000" cy="1269199"/>
          </a:xfrm>
          <a:ln w="19050">
            <a:solidFill>
              <a:schemeClr val="bg1"/>
            </a:solidFill>
          </a:ln>
        </p:spPr>
        <p:txBody>
          <a:bodyPr/>
          <a:lstStyle/>
          <a:p>
            <a:r>
              <a:rPr lang="en-US"/>
              <a:t>Click to edit Master title style</a:t>
            </a:r>
          </a:p>
        </p:txBody>
      </p:sp>
      <p:sp>
        <p:nvSpPr>
          <p:cNvPr id="7" name="Content Placeholder 6">
            <a:extLst>
              <a:ext uri="{FF2B5EF4-FFF2-40B4-BE49-F238E27FC236}">
                <a16:creationId xmlns:a16="http://schemas.microsoft.com/office/drawing/2014/main" id="{A69F4042-02D3-4E6C-9B88-F97637104E63}"/>
              </a:ext>
            </a:extLst>
          </p:cNvPr>
          <p:cNvSpPr>
            <a:spLocks noGrp="1"/>
          </p:cNvSpPr>
          <p:nvPr>
            <p:ph sz="quarter" idx="11"/>
          </p:nvPr>
        </p:nvSpPr>
        <p:spPr>
          <a:xfrm>
            <a:off x="6299200" y="2003425"/>
            <a:ext cx="5080000" cy="42227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A black and blue text&#10;&#10;Description automatically generated">
            <a:extLst>
              <a:ext uri="{FF2B5EF4-FFF2-40B4-BE49-F238E27FC236}">
                <a16:creationId xmlns:a16="http://schemas.microsoft.com/office/drawing/2014/main" id="{D2A2C047-DF57-4B7E-858C-432FBCEAAA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2746" y="6083859"/>
            <a:ext cx="2545098" cy="648394"/>
          </a:xfrm>
          <a:prstGeom prst="rect">
            <a:avLst/>
          </a:prstGeom>
        </p:spPr>
      </p:pic>
    </p:spTree>
    <p:extLst>
      <p:ext uri="{BB962C8B-B14F-4D97-AF65-F5344CB8AC3E}">
        <p14:creationId xmlns:p14="http://schemas.microsoft.com/office/powerpoint/2010/main" val="237478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9006B9-5671-40E3-9904-5331B69817A4}"/>
              </a:ext>
            </a:extLst>
          </p:cNvPr>
          <p:cNvPicPr>
            <a:picLocks noChangeAspect="1"/>
          </p:cNvPicPr>
          <p:nvPr userDrawn="1"/>
        </p:nvPicPr>
        <p:blipFill>
          <a:blip r:embed="rId2"/>
          <a:stretch>
            <a:fillRect/>
          </a:stretch>
        </p:blipFill>
        <p:spPr>
          <a:xfrm>
            <a:off x="0" y="140733"/>
            <a:ext cx="5320167" cy="6576533"/>
          </a:xfrm>
          <a:prstGeom prst="rect">
            <a:avLst/>
          </a:prstGeom>
        </p:spPr>
      </p:pic>
      <p:sp>
        <p:nvSpPr>
          <p:cNvPr id="2" name="Title 1">
            <a:extLst>
              <a:ext uri="{FF2B5EF4-FFF2-40B4-BE49-F238E27FC236}">
                <a16:creationId xmlns:a16="http://schemas.microsoft.com/office/drawing/2014/main" id="{9C4A7A09-9EE0-4C22-A5E2-4C8CB8AF4093}"/>
              </a:ext>
            </a:extLst>
          </p:cNvPr>
          <p:cNvSpPr>
            <a:spLocks noGrp="1"/>
          </p:cNvSpPr>
          <p:nvPr>
            <p:ph type="title"/>
          </p:nvPr>
        </p:nvSpPr>
        <p:spPr>
          <a:xfrm>
            <a:off x="344714" y="1053086"/>
            <a:ext cx="4270829" cy="1009651"/>
          </a:xfrm>
        </p:spPr>
        <p:txBody>
          <a:bodyPr>
            <a:noAutofit/>
          </a:bodyPr>
          <a:lstStyle>
            <a:lvl1pPr algn="l">
              <a:defRPr sz="4400"/>
            </a:lvl1pPr>
          </a:lstStyle>
          <a:p>
            <a:r>
              <a:rPr lang="en-US"/>
              <a:t>Click to edit Master title style</a:t>
            </a:r>
          </a:p>
        </p:txBody>
      </p:sp>
      <p:sp>
        <p:nvSpPr>
          <p:cNvPr id="5" name="Text Placeholder 4">
            <a:extLst>
              <a:ext uri="{FF2B5EF4-FFF2-40B4-BE49-F238E27FC236}">
                <a16:creationId xmlns:a16="http://schemas.microsoft.com/office/drawing/2014/main" id="{BAF41B54-A53A-410A-9026-D5F0F089A89A}"/>
              </a:ext>
            </a:extLst>
          </p:cNvPr>
          <p:cNvSpPr>
            <a:spLocks noGrp="1"/>
          </p:cNvSpPr>
          <p:nvPr>
            <p:ph type="body" sz="quarter" idx="10"/>
          </p:nvPr>
        </p:nvSpPr>
        <p:spPr>
          <a:xfrm>
            <a:off x="344488" y="2844800"/>
            <a:ext cx="4270375" cy="33242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black and blue text&#10;&#10;Description automatically generated">
            <a:extLst>
              <a:ext uri="{FF2B5EF4-FFF2-40B4-BE49-F238E27FC236}">
                <a16:creationId xmlns:a16="http://schemas.microsoft.com/office/drawing/2014/main" id="{9EB4BD78-C652-4C75-B7A8-C83B0313F59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65705" y="5985338"/>
            <a:ext cx="2545098" cy="648394"/>
          </a:xfrm>
          <a:prstGeom prst="rect">
            <a:avLst/>
          </a:prstGeom>
        </p:spPr>
      </p:pic>
      <p:sp>
        <p:nvSpPr>
          <p:cNvPr id="8" name="Picture Placeholder 7">
            <a:extLst>
              <a:ext uri="{FF2B5EF4-FFF2-40B4-BE49-F238E27FC236}">
                <a16:creationId xmlns:a16="http://schemas.microsoft.com/office/drawing/2014/main" id="{27390782-C9DF-4654-8885-042115A36534}"/>
              </a:ext>
            </a:extLst>
          </p:cNvPr>
          <p:cNvSpPr>
            <a:spLocks noGrp="1"/>
          </p:cNvSpPr>
          <p:nvPr>
            <p:ph type="pic" sz="quarter" idx="11"/>
          </p:nvPr>
        </p:nvSpPr>
        <p:spPr>
          <a:xfrm>
            <a:off x="5472113" y="304800"/>
            <a:ext cx="6375400" cy="5500688"/>
          </a:xfrm>
        </p:spPr>
        <p:txBody>
          <a:bodyPr/>
          <a:lstStyle/>
          <a:p>
            <a:endParaRPr lang="en-US" dirty="0"/>
          </a:p>
        </p:txBody>
      </p:sp>
    </p:spTree>
    <p:extLst>
      <p:ext uri="{BB962C8B-B14F-4D97-AF65-F5344CB8AC3E}">
        <p14:creationId xmlns:p14="http://schemas.microsoft.com/office/powerpoint/2010/main" val="3093762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4A37CC7-FABC-45BF-88E8-7CC2F38ECF45}"/>
              </a:ext>
            </a:extLst>
          </p:cNvPr>
          <p:cNvPicPr>
            <a:picLocks noChangeAspect="1"/>
          </p:cNvPicPr>
          <p:nvPr userDrawn="1"/>
        </p:nvPicPr>
        <p:blipFill>
          <a:blip r:embed="rId2"/>
          <a:stretch>
            <a:fillRect/>
          </a:stretch>
        </p:blipFill>
        <p:spPr>
          <a:xfrm>
            <a:off x="0" y="0"/>
            <a:ext cx="12191999" cy="6858000"/>
          </a:xfrm>
          <a:prstGeom prst="rect">
            <a:avLst/>
          </a:prstGeom>
        </p:spPr>
      </p:pic>
      <p:sp>
        <p:nvSpPr>
          <p:cNvPr id="5" name="Title 4">
            <a:extLst>
              <a:ext uri="{FF2B5EF4-FFF2-40B4-BE49-F238E27FC236}">
                <a16:creationId xmlns:a16="http://schemas.microsoft.com/office/drawing/2014/main" id="{10BF8126-DD51-4C3B-8CFF-2EC0522F74B6}"/>
              </a:ext>
            </a:extLst>
          </p:cNvPr>
          <p:cNvSpPr>
            <a:spLocks noGrp="1"/>
          </p:cNvSpPr>
          <p:nvPr>
            <p:ph type="title"/>
          </p:nvPr>
        </p:nvSpPr>
        <p:spPr>
          <a:xfrm>
            <a:off x="-458586" y="2924174"/>
            <a:ext cx="4357255" cy="1009651"/>
          </a:xfrm>
        </p:spPr>
        <p:txBody>
          <a:bodyPr/>
          <a:lstStyle/>
          <a:p>
            <a:r>
              <a:rPr lang="en-US"/>
              <a:t>Click to edit Master title style</a:t>
            </a:r>
          </a:p>
        </p:txBody>
      </p:sp>
      <p:sp>
        <p:nvSpPr>
          <p:cNvPr id="7" name="Text Placeholder 6">
            <a:extLst>
              <a:ext uri="{FF2B5EF4-FFF2-40B4-BE49-F238E27FC236}">
                <a16:creationId xmlns:a16="http://schemas.microsoft.com/office/drawing/2014/main" id="{7DF1C3DF-0B17-42EC-B959-7EF09E06BAB2}"/>
              </a:ext>
            </a:extLst>
          </p:cNvPr>
          <p:cNvSpPr>
            <a:spLocks noGrp="1"/>
          </p:cNvSpPr>
          <p:nvPr>
            <p:ph type="body" sz="quarter" idx="10"/>
          </p:nvPr>
        </p:nvSpPr>
        <p:spPr>
          <a:xfrm>
            <a:off x="4821238" y="382588"/>
            <a:ext cx="7050087" cy="551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1367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BE044D-2117-45DA-93E1-BE2A3354DE91}"/>
              </a:ext>
            </a:extLst>
          </p:cNvPr>
          <p:cNvPicPr>
            <a:picLocks noChangeAspect="1"/>
          </p:cNvPicPr>
          <p:nvPr userDrawn="1"/>
        </p:nvPicPr>
        <p:blipFill>
          <a:blip r:embed="rId2"/>
          <a:stretch>
            <a:fillRect/>
          </a:stretch>
        </p:blipFill>
        <p:spPr>
          <a:xfrm>
            <a:off x="0" y="0"/>
            <a:ext cx="12192000" cy="6877864"/>
          </a:xfrm>
          <a:prstGeom prst="rect">
            <a:avLst/>
          </a:prstGeom>
        </p:spPr>
      </p:pic>
      <p:sp>
        <p:nvSpPr>
          <p:cNvPr id="2" name="Title 1">
            <a:extLst>
              <a:ext uri="{FF2B5EF4-FFF2-40B4-BE49-F238E27FC236}">
                <a16:creationId xmlns:a16="http://schemas.microsoft.com/office/drawing/2014/main" id="{C40FE8DE-455A-440B-A614-E700D4E34D12}"/>
              </a:ext>
            </a:extLst>
          </p:cNvPr>
          <p:cNvSpPr>
            <a:spLocks noGrp="1"/>
          </p:cNvSpPr>
          <p:nvPr>
            <p:ph type="title"/>
          </p:nvPr>
        </p:nvSpPr>
        <p:spPr>
          <a:xfrm>
            <a:off x="6667500" y="238472"/>
            <a:ext cx="4953000" cy="1009651"/>
          </a:xfrm>
        </p:spPr>
        <p:txBody>
          <a:bodyPr/>
          <a:lstStyle/>
          <a:p>
            <a:r>
              <a:rPr lang="en-US"/>
              <a:t>Click to edit Master title style</a:t>
            </a:r>
          </a:p>
        </p:txBody>
      </p:sp>
      <p:pic>
        <p:nvPicPr>
          <p:cNvPr id="4" name="Picture 3" descr="A close up of a logo&#10;&#10;Description automatically generated">
            <a:extLst>
              <a:ext uri="{FF2B5EF4-FFF2-40B4-BE49-F238E27FC236}">
                <a16:creationId xmlns:a16="http://schemas.microsoft.com/office/drawing/2014/main" id="{295AA524-0884-4581-B658-79F9979D4BA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72116" y="6150629"/>
            <a:ext cx="2496156" cy="647343"/>
          </a:xfrm>
          <a:prstGeom prst="rect">
            <a:avLst/>
          </a:prstGeom>
        </p:spPr>
      </p:pic>
      <p:sp>
        <p:nvSpPr>
          <p:cNvPr id="6" name="Picture Placeholder 5">
            <a:extLst>
              <a:ext uri="{FF2B5EF4-FFF2-40B4-BE49-F238E27FC236}">
                <a16:creationId xmlns:a16="http://schemas.microsoft.com/office/drawing/2014/main" id="{9D35EFD9-C027-4868-B883-311D86508568}"/>
              </a:ext>
            </a:extLst>
          </p:cNvPr>
          <p:cNvSpPr>
            <a:spLocks noGrp="1"/>
          </p:cNvSpPr>
          <p:nvPr>
            <p:ph type="pic" sz="quarter" idx="10"/>
          </p:nvPr>
        </p:nvSpPr>
        <p:spPr>
          <a:xfrm>
            <a:off x="139700" y="238125"/>
            <a:ext cx="5778500" cy="6454775"/>
          </a:xfrm>
        </p:spPr>
        <p:txBody>
          <a:bodyPr/>
          <a:lstStyle/>
          <a:p>
            <a:endParaRPr lang="en-US" dirty="0"/>
          </a:p>
        </p:txBody>
      </p:sp>
      <p:sp>
        <p:nvSpPr>
          <p:cNvPr id="8" name="Text Placeholder 7">
            <a:extLst>
              <a:ext uri="{FF2B5EF4-FFF2-40B4-BE49-F238E27FC236}">
                <a16:creationId xmlns:a16="http://schemas.microsoft.com/office/drawing/2014/main" id="{701628BE-D6AC-4F74-A643-41312ABD97A3}"/>
              </a:ext>
            </a:extLst>
          </p:cNvPr>
          <p:cNvSpPr>
            <a:spLocks noGrp="1"/>
          </p:cNvSpPr>
          <p:nvPr>
            <p:ph type="body" sz="quarter" idx="11"/>
          </p:nvPr>
        </p:nvSpPr>
        <p:spPr>
          <a:xfrm>
            <a:off x="6400800" y="1435100"/>
            <a:ext cx="5486400" cy="46355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8164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E9CF13-C052-4BD9-8D94-BE640B120C0E}"/>
              </a:ext>
            </a:extLst>
          </p:cNvPr>
          <p:cNvSpPr/>
          <p:nvPr userDrawn="1"/>
        </p:nvSpPr>
        <p:spPr>
          <a:xfrm>
            <a:off x="0" y="4833257"/>
            <a:ext cx="12192000" cy="202474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4103E0A9-7C5B-4E24-88E1-700AA166D3E8}"/>
              </a:ext>
            </a:extLst>
          </p:cNvPr>
          <p:cNvSpPr>
            <a:spLocks noGrp="1"/>
          </p:cNvSpPr>
          <p:nvPr>
            <p:ph type="title"/>
          </p:nvPr>
        </p:nvSpPr>
        <p:spPr>
          <a:xfrm>
            <a:off x="838200" y="3680171"/>
            <a:ext cx="10515600" cy="1603029"/>
          </a:xfrm>
          <a:solidFill>
            <a:schemeClr val="bg1"/>
          </a:solidFill>
          <a:ln w="5715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a:normAutofit/>
          </a:bodyPr>
          <a:lstStyle>
            <a:lvl1pPr>
              <a:defRPr sz="5400">
                <a:solidFill>
                  <a:schemeClr val="accent1"/>
                </a:solidFill>
                <a:latin typeface="+mj-lt"/>
              </a:defRPr>
            </a:lvl1pPr>
          </a:lstStyle>
          <a:p>
            <a:r>
              <a:rPr lang="en-US" dirty="0"/>
              <a:t>Click to edit Master title style</a:t>
            </a:r>
          </a:p>
        </p:txBody>
      </p:sp>
      <p:pic>
        <p:nvPicPr>
          <p:cNvPr id="4" name="Picture 3" descr="A close up of a logo&#10;&#10;Description automatically generated">
            <a:extLst>
              <a:ext uri="{FF2B5EF4-FFF2-40B4-BE49-F238E27FC236}">
                <a16:creationId xmlns:a16="http://schemas.microsoft.com/office/drawing/2014/main" id="{ED386E17-C3CC-4CEC-809E-C5ACD3152E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91046" y="6017326"/>
            <a:ext cx="2496156" cy="647343"/>
          </a:xfrm>
          <a:prstGeom prst="rect">
            <a:avLst/>
          </a:prstGeom>
        </p:spPr>
      </p:pic>
    </p:spTree>
    <p:extLst>
      <p:ext uri="{BB962C8B-B14F-4D97-AF65-F5344CB8AC3E}">
        <p14:creationId xmlns:p14="http://schemas.microsoft.com/office/powerpoint/2010/main" val="3723017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2"/>
        </a:solid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CA40F16D-97FE-46B8-BB89-494FE3222EBB}"/>
              </a:ext>
            </a:extLst>
          </p:cNvPr>
          <p:cNvSpPr>
            <a:spLocks noGrp="1"/>
          </p:cNvSpPr>
          <p:nvPr>
            <p:ph idx="1"/>
          </p:nvPr>
        </p:nvSpPr>
        <p:spPr bwMode="auto">
          <a:xfrm>
            <a:off x="838200" y="1253331"/>
            <a:ext cx="10512425"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792E0E15-3BA6-4C9C-9CC5-4448DD6D5298}"/>
              </a:ext>
            </a:extLst>
          </p:cNvPr>
          <p:cNvSpPr/>
          <p:nvPr userDrawn="1"/>
        </p:nvSpPr>
        <p:spPr>
          <a:xfrm>
            <a:off x="0" y="1"/>
            <a:ext cx="12192000" cy="648394"/>
          </a:xfrm>
          <a:prstGeom prst="rect">
            <a:avLst/>
          </a:prstGeom>
          <a:solidFill>
            <a:srgbClr val="223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F0AA945F-0BAE-4301-AD88-E095C1072006}"/>
              </a:ext>
            </a:extLst>
          </p:cNvPr>
          <p:cNvGrpSpPr/>
          <p:nvPr userDrawn="1"/>
        </p:nvGrpSpPr>
        <p:grpSpPr>
          <a:xfrm>
            <a:off x="0" y="5857432"/>
            <a:ext cx="12192001" cy="827543"/>
            <a:chOff x="0" y="5857432"/>
            <a:chExt cx="12192001" cy="827543"/>
          </a:xfrm>
        </p:grpSpPr>
        <p:sp>
          <p:nvSpPr>
            <p:cNvPr id="10" name="Rectangle 9">
              <a:extLst>
                <a:ext uri="{FF2B5EF4-FFF2-40B4-BE49-F238E27FC236}">
                  <a16:creationId xmlns:a16="http://schemas.microsoft.com/office/drawing/2014/main" id="{0B26C94C-AE69-4DE3-A3F3-F73BE1EBDCA9}"/>
                </a:ext>
              </a:extLst>
            </p:cNvPr>
            <p:cNvSpPr/>
            <p:nvPr userDrawn="1"/>
          </p:nvSpPr>
          <p:spPr>
            <a:xfrm>
              <a:off x="0" y="6365188"/>
              <a:ext cx="4811494" cy="319785"/>
            </a:xfrm>
            <a:prstGeom prst="rect">
              <a:avLst/>
            </a:prstGeom>
            <a:solidFill>
              <a:srgbClr val="223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black and blue text&#10;&#10;Description automatically generated">
              <a:extLst>
                <a:ext uri="{FF2B5EF4-FFF2-40B4-BE49-F238E27FC236}">
                  <a16:creationId xmlns:a16="http://schemas.microsoft.com/office/drawing/2014/main" id="{606BD55E-1AA3-46E9-8DC6-E7754B10E6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71849" y="5857432"/>
              <a:ext cx="3248301" cy="827543"/>
            </a:xfrm>
            <a:prstGeom prst="rect">
              <a:avLst/>
            </a:prstGeom>
          </p:spPr>
        </p:pic>
        <p:sp>
          <p:nvSpPr>
            <p:cNvPr id="13" name="Rectangle 12">
              <a:extLst>
                <a:ext uri="{FF2B5EF4-FFF2-40B4-BE49-F238E27FC236}">
                  <a16:creationId xmlns:a16="http://schemas.microsoft.com/office/drawing/2014/main" id="{CEE5301B-32EC-4930-BF1E-5DA139913558}"/>
                </a:ext>
              </a:extLst>
            </p:cNvPr>
            <p:cNvSpPr/>
            <p:nvPr userDrawn="1"/>
          </p:nvSpPr>
          <p:spPr>
            <a:xfrm>
              <a:off x="7380509" y="6365188"/>
              <a:ext cx="4811492" cy="319784"/>
            </a:xfrm>
            <a:prstGeom prst="rect">
              <a:avLst/>
            </a:prstGeom>
            <a:solidFill>
              <a:srgbClr val="223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ight Triangle 24">
              <a:extLst>
                <a:ext uri="{FF2B5EF4-FFF2-40B4-BE49-F238E27FC236}">
                  <a16:creationId xmlns:a16="http://schemas.microsoft.com/office/drawing/2014/main" id="{192BF575-D5A4-42EF-966D-7F4CA9C97349}"/>
                </a:ext>
              </a:extLst>
            </p:cNvPr>
            <p:cNvSpPr/>
            <p:nvPr userDrawn="1"/>
          </p:nvSpPr>
          <p:spPr>
            <a:xfrm>
              <a:off x="4802232" y="6571561"/>
              <a:ext cx="174638" cy="113411"/>
            </a:xfrm>
            <a:prstGeom prst="rtTriangle">
              <a:avLst/>
            </a:prstGeom>
            <a:solidFill>
              <a:srgbClr val="203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ight Triangle 25">
              <a:extLst>
                <a:ext uri="{FF2B5EF4-FFF2-40B4-BE49-F238E27FC236}">
                  <a16:creationId xmlns:a16="http://schemas.microsoft.com/office/drawing/2014/main" id="{B08450EE-DD96-43EA-AD20-2C00D845946C}"/>
                </a:ext>
              </a:extLst>
            </p:cNvPr>
            <p:cNvSpPr/>
            <p:nvPr userDrawn="1"/>
          </p:nvSpPr>
          <p:spPr>
            <a:xfrm flipH="1">
              <a:off x="7215132" y="6571561"/>
              <a:ext cx="174637" cy="113411"/>
            </a:xfrm>
            <a:prstGeom prst="rtTriangle">
              <a:avLst/>
            </a:prstGeom>
            <a:solidFill>
              <a:srgbClr val="203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4D3D6789-1738-4CB9-A4AB-1C7E7D769DB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6522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1A2CCC-26F9-44BD-8217-204CE075F00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737096D-7970-4FA9-942D-239BDF33ED73}"/>
              </a:ext>
            </a:extLst>
          </p:cNvPr>
          <p:cNvSpPr>
            <a:spLocks noGrp="1"/>
          </p:cNvSpPr>
          <p:nvPr>
            <p:ph type="title"/>
          </p:nvPr>
        </p:nvSpPr>
        <p:spPr>
          <a:xfrm>
            <a:off x="348343" y="4928400"/>
            <a:ext cx="7024914" cy="1240171"/>
          </a:xfrm>
        </p:spPr>
        <p:txBody>
          <a:bodyPr/>
          <a:lstStyle>
            <a:lvl1pPr algn="r">
              <a:defRPr/>
            </a:lvl1pPr>
          </a:lstStyle>
          <a:p>
            <a:r>
              <a:rPr lang="en-US"/>
              <a:t>Click to edit Master title style</a:t>
            </a:r>
          </a:p>
        </p:txBody>
      </p:sp>
      <p:sp>
        <p:nvSpPr>
          <p:cNvPr id="5" name="Text Placeholder 4">
            <a:extLst>
              <a:ext uri="{FF2B5EF4-FFF2-40B4-BE49-F238E27FC236}">
                <a16:creationId xmlns:a16="http://schemas.microsoft.com/office/drawing/2014/main" id="{9EBA0454-2EBB-4A70-8559-2629AB6B4AE0}"/>
              </a:ext>
            </a:extLst>
          </p:cNvPr>
          <p:cNvSpPr>
            <a:spLocks noGrp="1"/>
          </p:cNvSpPr>
          <p:nvPr>
            <p:ph type="body" sz="quarter" idx="10"/>
          </p:nvPr>
        </p:nvSpPr>
        <p:spPr>
          <a:xfrm>
            <a:off x="348342" y="333829"/>
            <a:ext cx="7025595" cy="41079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a:extLst>
              <a:ext uri="{FF2B5EF4-FFF2-40B4-BE49-F238E27FC236}">
                <a16:creationId xmlns:a16="http://schemas.microsoft.com/office/drawing/2014/main" id="{A76F0B13-80B3-45E5-9803-DE2E351F3369}"/>
              </a:ext>
            </a:extLst>
          </p:cNvPr>
          <p:cNvSpPr>
            <a:spLocks noGrp="1"/>
          </p:cNvSpPr>
          <p:nvPr>
            <p:ph type="body" sz="quarter" idx="11"/>
          </p:nvPr>
        </p:nvSpPr>
        <p:spPr>
          <a:xfrm>
            <a:off x="7618639" y="482600"/>
            <a:ext cx="4123417" cy="513442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A close up of a logo&#10;&#10;Description automatically generated">
            <a:extLst>
              <a:ext uri="{FF2B5EF4-FFF2-40B4-BE49-F238E27FC236}">
                <a16:creationId xmlns:a16="http://schemas.microsoft.com/office/drawing/2014/main" id="{A142D2F1-6AFE-46C3-A675-BB94BFB0E6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47501" y="5747657"/>
            <a:ext cx="2496156" cy="647343"/>
          </a:xfrm>
          <a:prstGeom prst="rect">
            <a:avLst/>
          </a:prstGeom>
        </p:spPr>
      </p:pic>
    </p:spTree>
    <p:extLst>
      <p:ext uri="{BB962C8B-B14F-4D97-AF65-F5344CB8AC3E}">
        <p14:creationId xmlns:p14="http://schemas.microsoft.com/office/powerpoint/2010/main" val="869819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1A2CCC-26F9-44BD-8217-204CE075F00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ext Placeholder 4">
            <a:extLst>
              <a:ext uri="{FF2B5EF4-FFF2-40B4-BE49-F238E27FC236}">
                <a16:creationId xmlns:a16="http://schemas.microsoft.com/office/drawing/2014/main" id="{9EBA0454-2EBB-4A70-8559-2629AB6B4AE0}"/>
              </a:ext>
            </a:extLst>
          </p:cNvPr>
          <p:cNvSpPr>
            <a:spLocks noGrp="1"/>
          </p:cNvSpPr>
          <p:nvPr>
            <p:ph type="body" sz="quarter" idx="10"/>
          </p:nvPr>
        </p:nvSpPr>
        <p:spPr>
          <a:xfrm>
            <a:off x="348342" y="333829"/>
            <a:ext cx="7025595" cy="41079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a:extLst>
              <a:ext uri="{FF2B5EF4-FFF2-40B4-BE49-F238E27FC236}">
                <a16:creationId xmlns:a16="http://schemas.microsoft.com/office/drawing/2014/main" id="{A76F0B13-80B3-45E5-9803-DE2E351F3369}"/>
              </a:ext>
            </a:extLst>
          </p:cNvPr>
          <p:cNvSpPr>
            <a:spLocks noGrp="1"/>
          </p:cNvSpPr>
          <p:nvPr>
            <p:ph type="body" sz="quarter" idx="11"/>
          </p:nvPr>
        </p:nvSpPr>
        <p:spPr>
          <a:xfrm>
            <a:off x="7618639" y="482600"/>
            <a:ext cx="4123417" cy="513442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9FE24F1B-E343-4ADB-B98D-43211E47E24E}"/>
              </a:ext>
            </a:extLst>
          </p:cNvPr>
          <p:cNvSpPr/>
          <p:nvPr userDrawn="1"/>
        </p:nvSpPr>
        <p:spPr>
          <a:xfrm>
            <a:off x="348343" y="4578749"/>
            <a:ext cx="7024914" cy="19394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logo&#10;&#10;Description automatically generated">
            <a:extLst>
              <a:ext uri="{FF2B5EF4-FFF2-40B4-BE49-F238E27FC236}">
                <a16:creationId xmlns:a16="http://schemas.microsoft.com/office/drawing/2014/main" id="{A142D2F1-6AFE-46C3-A675-BB94BFB0E6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47501" y="5747657"/>
            <a:ext cx="2496156" cy="647343"/>
          </a:xfrm>
          <a:prstGeom prst="rect">
            <a:avLst/>
          </a:prstGeom>
        </p:spPr>
      </p:pic>
      <p:sp>
        <p:nvSpPr>
          <p:cNvPr id="2" name="Title 1">
            <a:extLst>
              <a:ext uri="{FF2B5EF4-FFF2-40B4-BE49-F238E27FC236}">
                <a16:creationId xmlns:a16="http://schemas.microsoft.com/office/drawing/2014/main" id="{9737096D-7970-4FA9-942D-239BDF33ED73}"/>
              </a:ext>
            </a:extLst>
          </p:cNvPr>
          <p:cNvSpPr>
            <a:spLocks noGrp="1"/>
          </p:cNvSpPr>
          <p:nvPr>
            <p:ph type="title"/>
          </p:nvPr>
        </p:nvSpPr>
        <p:spPr>
          <a:xfrm>
            <a:off x="348343" y="4928400"/>
            <a:ext cx="7024914" cy="1240171"/>
          </a:xfrm>
        </p:spPr>
        <p:txBody>
          <a:bodyPr/>
          <a:lstStyle>
            <a:lvl1pPr algn="r">
              <a:defRPr/>
            </a:lvl1pPr>
          </a:lstStyle>
          <a:p>
            <a:r>
              <a:rPr lang="en-US"/>
              <a:t>Click to edit Master title style</a:t>
            </a:r>
          </a:p>
        </p:txBody>
      </p:sp>
    </p:spTree>
    <p:extLst>
      <p:ext uri="{BB962C8B-B14F-4D97-AF65-F5344CB8AC3E}">
        <p14:creationId xmlns:p14="http://schemas.microsoft.com/office/powerpoint/2010/main" val="1116263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descr="A black and blue text&#10;&#10;Description automatically generated">
            <a:extLst>
              <a:ext uri="{FF2B5EF4-FFF2-40B4-BE49-F238E27FC236}">
                <a16:creationId xmlns:a16="http://schemas.microsoft.com/office/drawing/2014/main" id="{DD0974C9-5968-4223-B193-2EA5E8DB57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3451" y="5956463"/>
            <a:ext cx="2545098" cy="648394"/>
          </a:xfrm>
          <a:prstGeom prst="rect">
            <a:avLst/>
          </a:prstGeom>
        </p:spPr>
      </p:pic>
    </p:spTree>
    <p:extLst>
      <p:ext uri="{BB962C8B-B14F-4D97-AF65-F5344CB8AC3E}">
        <p14:creationId xmlns:p14="http://schemas.microsoft.com/office/powerpoint/2010/main" val="1608984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4CFA4-4412-4F64-BFC2-755C0BD7DC8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88967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9_Custom Layout">
    <p:bg>
      <p:bgPr>
        <a:solidFill>
          <a:schemeClr val="bg1"/>
        </a:solid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CA40F16D-97FE-46B8-BB89-494FE3222EBB}"/>
              </a:ext>
            </a:extLst>
          </p:cNvPr>
          <p:cNvSpPr>
            <a:spLocks noGrp="1"/>
          </p:cNvSpPr>
          <p:nvPr>
            <p:ph idx="1"/>
          </p:nvPr>
        </p:nvSpPr>
        <p:spPr bwMode="auto">
          <a:xfrm>
            <a:off x="838200" y="1253331"/>
            <a:ext cx="10512425"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792E0E15-3BA6-4C9C-9CC5-4448DD6D5298}"/>
              </a:ext>
            </a:extLst>
          </p:cNvPr>
          <p:cNvSpPr/>
          <p:nvPr userDrawn="1"/>
        </p:nvSpPr>
        <p:spPr>
          <a:xfrm>
            <a:off x="0" y="1"/>
            <a:ext cx="12192000" cy="648394"/>
          </a:xfrm>
          <a:prstGeom prst="rect">
            <a:avLst/>
          </a:prstGeom>
          <a:solidFill>
            <a:srgbClr val="223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F0AA945F-0BAE-4301-AD88-E095C1072006}"/>
              </a:ext>
            </a:extLst>
          </p:cNvPr>
          <p:cNvGrpSpPr/>
          <p:nvPr userDrawn="1"/>
        </p:nvGrpSpPr>
        <p:grpSpPr>
          <a:xfrm>
            <a:off x="0" y="5857432"/>
            <a:ext cx="12192001" cy="827543"/>
            <a:chOff x="0" y="5857432"/>
            <a:chExt cx="12192001" cy="827543"/>
          </a:xfrm>
        </p:grpSpPr>
        <p:sp>
          <p:nvSpPr>
            <p:cNvPr id="10" name="Rectangle 9">
              <a:extLst>
                <a:ext uri="{FF2B5EF4-FFF2-40B4-BE49-F238E27FC236}">
                  <a16:creationId xmlns:a16="http://schemas.microsoft.com/office/drawing/2014/main" id="{0B26C94C-AE69-4DE3-A3F3-F73BE1EBDCA9}"/>
                </a:ext>
              </a:extLst>
            </p:cNvPr>
            <p:cNvSpPr/>
            <p:nvPr userDrawn="1"/>
          </p:nvSpPr>
          <p:spPr>
            <a:xfrm>
              <a:off x="0" y="6365188"/>
              <a:ext cx="4811494" cy="319785"/>
            </a:xfrm>
            <a:prstGeom prst="rect">
              <a:avLst/>
            </a:prstGeom>
            <a:solidFill>
              <a:srgbClr val="223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black and blue text&#10;&#10;Description automatically generated">
              <a:extLst>
                <a:ext uri="{FF2B5EF4-FFF2-40B4-BE49-F238E27FC236}">
                  <a16:creationId xmlns:a16="http://schemas.microsoft.com/office/drawing/2014/main" id="{606BD55E-1AA3-46E9-8DC6-E7754B10E6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71849" y="5857432"/>
              <a:ext cx="3248301" cy="827543"/>
            </a:xfrm>
            <a:prstGeom prst="rect">
              <a:avLst/>
            </a:prstGeom>
          </p:spPr>
        </p:pic>
        <p:sp>
          <p:nvSpPr>
            <p:cNvPr id="13" name="Rectangle 12">
              <a:extLst>
                <a:ext uri="{FF2B5EF4-FFF2-40B4-BE49-F238E27FC236}">
                  <a16:creationId xmlns:a16="http://schemas.microsoft.com/office/drawing/2014/main" id="{CEE5301B-32EC-4930-BF1E-5DA139913558}"/>
                </a:ext>
              </a:extLst>
            </p:cNvPr>
            <p:cNvSpPr/>
            <p:nvPr userDrawn="1"/>
          </p:nvSpPr>
          <p:spPr>
            <a:xfrm>
              <a:off x="7380509" y="6365188"/>
              <a:ext cx="4811492" cy="319784"/>
            </a:xfrm>
            <a:prstGeom prst="rect">
              <a:avLst/>
            </a:prstGeom>
            <a:solidFill>
              <a:srgbClr val="223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ight Triangle 24">
              <a:extLst>
                <a:ext uri="{FF2B5EF4-FFF2-40B4-BE49-F238E27FC236}">
                  <a16:creationId xmlns:a16="http://schemas.microsoft.com/office/drawing/2014/main" id="{192BF575-D5A4-42EF-966D-7F4CA9C97349}"/>
                </a:ext>
              </a:extLst>
            </p:cNvPr>
            <p:cNvSpPr/>
            <p:nvPr userDrawn="1"/>
          </p:nvSpPr>
          <p:spPr>
            <a:xfrm>
              <a:off x="4802232" y="6571561"/>
              <a:ext cx="174638" cy="113411"/>
            </a:xfrm>
            <a:prstGeom prst="rtTriangle">
              <a:avLst/>
            </a:prstGeom>
            <a:solidFill>
              <a:srgbClr val="203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ight Triangle 25">
              <a:extLst>
                <a:ext uri="{FF2B5EF4-FFF2-40B4-BE49-F238E27FC236}">
                  <a16:creationId xmlns:a16="http://schemas.microsoft.com/office/drawing/2014/main" id="{B08450EE-DD96-43EA-AD20-2C00D845946C}"/>
                </a:ext>
              </a:extLst>
            </p:cNvPr>
            <p:cNvSpPr/>
            <p:nvPr userDrawn="1"/>
          </p:nvSpPr>
          <p:spPr>
            <a:xfrm flipH="1">
              <a:off x="7215132" y="6571561"/>
              <a:ext cx="174637" cy="113411"/>
            </a:xfrm>
            <a:prstGeom prst="rtTriangle">
              <a:avLst/>
            </a:prstGeom>
            <a:solidFill>
              <a:srgbClr val="203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4D3D6789-1738-4CB9-A4AB-1C7E7D769DB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95437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1CBBEE-F4EC-4FC9-9458-357336060DE1}"/>
              </a:ext>
            </a:extLst>
          </p:cNvPr>
          <p:cNvPicPr>
            <a:picLocks noChangeAspect="1"/>
          </p:cNvPicPr>
          <p:nvPr userDrawn="1"/>
        </p:nvPicPr>
        <p:blipFill>
          <a:blip r:embed="rId2"/>
          <a:stretch>
            <a:fillRect/>
          </a:stretch>
        </p:blipFill>
        <p:spPr>
          <a:xfrm>
            <a:off x="0" y="0"/>
            <a:ext cx="12192000" cy="6877864"/>
          </a:xfrm>
          <a:prstGeom prst="rect">
            <a:avLst/>
          </a:prstGeom>
        </p:spPr>
      </p:pic>
      <p:sp>
        <p:nvSpPr>
          <p:cNvPr id="2" name="Title 1">
            <a:extLst>
              <a:ext uri="{FF2B5EF4-FFF2-40B4-BE49-F238E27FC236}">
                <a16:creationId xmlns:a16="http://schemas.microsoft.com/office/drawing/2014/main" id="{69ADA5D3-2660-4453-8EF5-2A240487FC83}"/>
              </a:ext>
            </a:extLst>
          </p:cNvPr>
          <p:cNvSpPr>
            <a:spLocks noGrp="1"/>
          </p:cNvSpPr>
          <p:nvPr>
            <p:ph type="title"/>
          </p:nvPr>
        </p:nvSpPr>
        <p:spPr>
          <a:xfrm>
            <a:off x="139700" y="2916818"/>
            <a:ext cx="3276600" cy="1272828"/>
          </a:xfrm>
        </p:spPr>
        <p:txBody>
          <a:bodyPr>
            <a:noAutofit/>
          </a:bodyPr>
          <a:lstStyle>
            <a:lvl1pPr>
              <a:defRPr sz="3200"/>
            </a:lvl1pPr>
          </a:lstStyle>
          <a:p>
            <a:r>
              <a:rPr lang="en-US"/>
              <a:t>Click to edit Master title style</a:t>
            </a:r>
          </a:p>
        </p:txBody>
      </p:sp>
      <p:sp>
        <p:nvSpPr>
          <p:cNvPr id="5" name="Content Placeholder 4">
            <a:extLst>
              <a:ext uri="{FF2B5EF4-FFF2-40B4-BE49-F238E27FC236}">
                <a16:creationId xmlns:a16="http://schemas.microsoft.com/office/drawing/2014/main" id="{1CC786E3-5941-4CDA-9134-B915C572FD52}"/>
              </a:ext>
            </a:extLst>
          </p:cNvPr>
          <p:cNvSpPr>
            <a:spLocks noGrp="1"/>
          </p:cNvSpPr>
          <p:nvPr>
            <p:ph sz="quarter" idx="10"/>
          </p:nvPr>
        </p:nvSpPr>
        <p:spPr>
          <a:xfrm>
            <a:off x="3416300" y="393700"/>
            <a:ext cx="8483600" cy="617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black and blue text&#10;&#10;Description automatically generated">
            <a:extLst>
              <a:ext uri="{FF2B5EF4-FFF2-40B4-BE49-F238E27FC236}">
                <a16:creationId xmlns:a16="http://schemas.microsoft.com/office/drawing/2014/main" id="{21A9E215-DAB3-4DAF-B282-871141B6A6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00852" y="6061255"/>
            <a:ext cx="2545098" cy="648394"/>
          </a:xfrm>
          <a:prstGeom prst="rect">
            <a:avLst/>
          </a:prstGeom>
        </p:spPr>
      </p:pic>
    </p:spTree>
    <p:extLst>
      <p:ext uri="{BB962C8B-B14F-4D97-AF65-F5344CB8AC3E}">
        <p14:creationId xmlns:p14="http://schemas.microsoft.com/office/powerpoint/2010/main" val="94365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26A079-9F89-426F-AE3C-7348A1E6F5E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D70B60F-BDF6-41E3-B14C-21C6E13054A7}"/>
              </a:ext>
            </a:extLst>
          </p:cNvPr>
          <p:cNvSpPr>
            <a:spLocks noGrp="1"/>
          </p:cNvSpPr>
          <p:nvPr>
            <p:ph type="title"/>
          </p:nvPr>
        </p:nvSpPr>
        <p:spPr>
          <a:xfrm>
            <a:off x="381000" y="2290936"/>
            <a:ext cx="4521200" cy="2276128"/>
          </a:xfrm>
          <a:solidFill>
            <a:schemeClr val="bg1"/>
          </a:solidFill>
          <a:ln w="28575">
            <a:solidFill>
              <a:schemeClr val="tx1"/>
            </a:solidFill>
          </a:ln>
        </p:spPr>
        <p:txBody>
          <a:bodyPr/>
          <a:lstStyle>
            <a:lvl1pPr>
              <a:defRPr>
                <a:solidFill>
                  <a:schemeClr val="tx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1F3BB7FA-3368-4601-8E26-9828E00EE3B4}"/>
              </a:ext>
            </a:extLst>
          </p:cNvPr>
          <p:cNvSpPr>
            <a:spLocks noGrp="1"/>
          </p:cNvSpPr>
          <p:nvPr>
            <p:ph type="body" sz="quarter" idx="10"/>
          </p:nvPr>
        </p:nvSpPr>
        <p:spPr>
          <a:xfrm>
            <a:off x="5676900" y="609600"/>
            <a:ext cx="6134100" cy="5816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close up of a logo&#10;&#10;Description automatically generated">
            <a:extLst>
              <a:ext uri="{FF2B5EF4-FFF2-40B4-BE49-F238E27FC236}">
                <a16:creationId xmlns:a16="http://schemas.microsoft.com/office/drawing/2014/main" id="{CB1E9C2B-1155-4B04-A18A-1D28EF82D69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18636" y="6055360"/>
            <a:ext cx="2496156" cy="647343"/>
          </a:xfrm>
          <a:prstGeom prst="rect">
            <a:avLst/>
          </a:prstGeom>
        </p:spPr>
      </p:pic>
    </p:spTree>
    <p:extLst>
      <p:ext uri="{BB962C8B-B14F-4D97-AF65-F5344CB8AC3E}">
        <p14:creationId xmlns:p14="http://schemas.microsoft.com/office/powerpoint/2010/main" val="3504224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26A079-9F89-426F-AE3C-7348A1E6F5E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489D45D4-BB1D-4B9B-893D-761D7441F6E1}"/>
              </a:ext>
            </a:extLst>
          </p:cNvPr>
          <p:cNvSpPr/>
          <p:nvPr userDrawn="1"/>
        </p:nvSpPr>
        <p:spPr>
          <a:xfrm>
            <a:off x="5308600" y="0"/>
            <a:ext cx="68834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D70B60F-BDF6-41E3-B14C-21C6E13054A7}"/>
              </a:ext>
            </a:extLst>
          </p:cNvPr>
          <p:cNvSpPr>
            <a:spLocks noGrp="1"/>
          </p:cNvSpPr>
          <p:nvPr>
            <p:ph type="title"/>
          </p:nvPr>
        </p:nvSpPr>
        <p:spPr>
          <a:xfrm>
            <a:off x="381000" y="2290936"/>
            <a:ext cx="4521200" cy="2276128"/>
          </a:xfrm>
          <a:solidFill>
            <a:schemeClr val="bg1"/>
          </a:solidFill>
          <a:ln w="28575">
            <a:solidFill>
              <a:schemeClr val="tx1"/>
            </a:solidFill>
          </a:ln>
        </p:spPr>
        <p:txBody>
          <a:bodyPr/>
          <a:lstStyle>
            <a:lvl1pPr>
              <a:defRPr>
                <a:solidFill>
                  <a:schemeClr val="tx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1F3BB7FA-3368-4601-8E26-9828E00EE3B4}"/>
              </a:ext>
            </a:extLst>
          </p:cNvPr>
          <p:cNvSpPr>
            <a:spLocks noGrp="1"/>
          </p:cNvSpPr>
          <p:nvPr>
            <p:ph type="body" sz="quarter" idx="10"/>
          </p:nvPr>
        </p:nvSpPr>
        <p:spPr>
          <a:xfrm>
            <a:off x="5676900" y="609600"/>
            <a:ext cx="6134100" cy="5816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close up of a logo&#10;&#10;Description automatically generated">
            <a:extLst>
              <a:ext uri="{FF2B5EF4-FFF2-40B4-BE49-F238E27FC236}">
                <a16:creationId xmlns:a16="http://schemas.microsoft.com/office/drawing/2014/main" id="{A311D7A5-CFE2-43FC-B0C9-8EB0D67DF2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94244" y="6102528"/>
            <a:ext cx="2496156" cy="647343"/>
          </a:xfrm>
          <a:prstGeom prst="rect">
            <a:avLst/>
          </a:prstGeom>
        </p:spPr>
      </p:pic>
    </p:spTree>
    <p:extLst>
      <p:ext uri="{BB962C8B-B14F-4D97-AF65-F5344CB8AC3E}">
        <p14:creationId xmlns:p14="http://schemas.microsoft.com/office/powerpoint/2010/main" val="147021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bg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AD8F3D-9088-4183-B976-3C8CE30255AF}"/>
              </a:ext>
            </a:extLst>
          </p:cNvPr>
          <p:cNvSpPr>
            <a:spLocks noGrp="1"/>
          </p:cNvSpPr>
          <p:nvPr>
            <p:ph sz="half" idx="1"/>
          </p:nvPr>
        </p:nvSpPr>
        <p:spPr>
          <a:xfrm>
            <a:off x="838200" y="1132114"/>
            <a:ext cx="5181600" cy="46068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F0910F-752D-4DE5-AA20-80A658906BE7}"/>
              </a:ext>
            </a:extLst>
          </p:cNvPr>
          <p:cNvSpPr>
            <a:spLocks noGrp="1"/>
          </p:cNvSpPr>
          <p:nvPr>
            <p:ph sz="half" idx="2"/>
          </p:nvPr>
        </p:nvSpPr>
        <p:spPr>
          <a:xfrm>
            <a:off x="6172202" y="1132114"/>
            <a:ext cx="5181600" cy="46068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69479B7C-F98B-424E-8525-B710B3583F4F}"/>
              </a:ext>
            </a:extLst>
          </p:cNvPr>
          <p:cNvSpPr/>
          <p:nvPr userDrawn="1"/>
        </p:nvSpPr>
        <p:spPr>
          <a:xfrm>
            <a:off x="0" y="0"/>
            <a:ext cx="12192000" cy="648394"/>
          </a:xfrm>
          <a:prstGeom prst="rect">
            <a:avLst/>
          </a:prstGeom>
          <a:solidFill>
            <a:srgbClr val="223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7976C9C1-38AB-4099-9175-33A59A487A75}"/>
              </a:ext>
            </a:extLst>
          </p:cNvPr>
          <p:cNvGrpSpPr/>
          <p:nvPr userDrawn="1"/>
        </p:nvGrpSpPr>
        <p:grpSpPr>
          <a:xfrm>
            <a:off x="0" y="5857432"/>
            <a:ext cx="12192001" cy="827543"/>
            <a:chOff x="0" y="5857432"/>
            <a:chExt cx="12192001" cy="827543"/>
          </a:xfrm>
        </p:grpSpPr>
        <p:sp>
          <p:nvSpPr>
            <p:cNvPr id="17" name="Rectangle 16">
              <a:extLst>
                <a:ext uri="{FF2B5EF4-FFF2-40B4-BE49-F238E27FC236}">
                  <a16:creationId xmlns:a16="http://schemas.microsoft.com/office/drawing/2014/main" id="{8C4A4111-99B3-4D58-9D6B-16F580671DC1}"/>
                </a:ext>
              </a:extLst>
            </p:cNvPr>
            <p:cNvSpPr/>
            <p:nvPr userDrawn="1"/>
          </p:nvSpPr>
          <p:spPr>
            <a:xfrm>
              <a:off x="0" y="6365188"/>
              <a:ext cx="4811494" cy="319785"/>
            </a:xfrm>
            <a:prstGeom prst="rect">
              <a:avLst/>
            </a:prstGeom>
            <a:solidFill>
              <a:srgbClr val="223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descr="A black and blue text&#10;&#10;Description automatically generated">
              <a:extLst>
                <a:ext uri="{FF2B5EF4-FFF2-40B4-BE49-F238E27FC236}">
                  <a16:creationId xmlns:a16="http://schemas.microsoft.com/office/drawing/2014/main" id="{C72406FA-9159-412A-9DAC-E53D214585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71849" y="5857432"/>
              <a:ext cx="3248301" cy="827543"/>
            </a:xfrm>
            <a:prstGeom prst="rect">
              <a:avLst/>
            </a:prstGeom>
          </p:spPr>
        </p:pic>
        <p:sp>
          <p:nvSpPr>
            <p:cNvPr id="19" name="Rectangle 18">
              <a:extLst>
                <a:ext uri="{FF2B5EF4-FFF2-40B4-BE49-F238E27FC236}">
                  <a16:creationId xmlns:a16="http://schemas.microsoft.com/office/drawing/2014/main" id="{AE48A906-08AC-4E68-A123-2D0ED9A1BE67}"/>
                </a:ext>
              </a:extLst>
            </p:cNvPr>
            <p:cNvSpPr/>
            <p:nvPr userDrawn="1"/>
          </p:nvSpPr>
          <p:spPr>
            <a:xfrm>
              <a:off x="7380509" y="6365188"/>
              <a:ext cx="4811492" cy="319784"/>
            </a:xfrm>
            <a:prstGeom prst="rect">
              <a:avLst/>
            </a:prstGeom>
            <a:solidFill>
              <a:srgbClr val="223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ight Triangle 19">
              <a:extLst>
                <a:ext uri="{FF2B5EF4-FFF2-40B4-BE49-F238E27FC236}">
                  <a16:creationId xmlns:a16="http://schemas.microsoft.com/office/drawing/2014/main" id="{DD0F72BB-F941-4FF1-9E2A-0A8B0B5970F6}"/>
                </a:ext>
              </a:extLst>
            </p:cNvPr>
            <p:cNvSpPr/>
            <p:nvPr userDrawn="1"/>
          </p:nvSpPr>
          <p:spPr>
            <a:xfrm>
              <a:off x="4802232" y="6571561"/>
              <a:ext cx="174638" cy="113411"/>
            </a:xfrm>
            <a:prstGeom prst="rtTriangle">
              <a:avLst/>
            </a:prstGeom>
            <a:solidFill>
              <a:srgbClr val="203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ight Triangle 20">
              <a:extLst>
                <a:ext uri="{FF2B5EF4-FFF2-40B4-BE49-F238E27FC236}">
                  <a16:creationId xmlns:a16="http://schemas.microsoft.com/office/drawing/2014/main" id="{C674F24C-F8B2-4E0C-8420-9BFD4CC9336E}"/>
                </a:ext>
              </a:extLst>
            </p:cNvPr>
            <p:cNvSpPr/>
            <p:nvPr userDrawn="1"/>
          </p:nvSpPr>
          <p:spPr>
            <a:xfrm flipH="1">
              <a:off x="7215132" y="6571561"/>
              <a:ext cx="174637" cy="113411"/>
            </a:xfrm>
            <a:prstGeom prst="rtTriangle">
              <a:avLst/>
            </a:prstGeom>
            <a:solidFill>
              <a:srgbClr val="203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DFD31BE6-6EF7-4ACB-86B7-EC2D30B6EA4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7120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A1F24-7F7E-4106-B62A-2A5E29837BAB}"/>
              </a:ext>
            </a:extLst>
          </p:cNvPr>
          <p:cNvSpPr>
            <a:spLocks noGrp="1"/>
          </p:cNvSpPr>
          <p:nvPr>
            <p:ph type="title" hasCustomPrompt="1"/>
          </p:nvPr>
        </p:nvSpPr>
        <p:spPr>
          <a:xfrm>
            <a:off x="838200" y="26674"/>
            <a:ext cx="10515600" cy="646331"/>
          </a:xfrm>
        </p:spPr>
        <p:txBody>
          <a:bodyPr>
            <a:spAutoFit/>
          </a:bodyPr>
          <a:lstStyle>
            <a:lvl1pPr algn="ctr">
              <a:defRPr sz="4000">
                <a:solidFill>
                  <a:schemeClr val="bg1"/>
                </a:solidFill>
                <a:latin typeface="Source Sans Pro SemiBold" panose="020B0603030403020204" pitchFamily="34" charset="0"/>
                <a:ea typeface="Source Sans Pro SemiBold" panose="020B0603030403020204" pitchFamily="34" charset="0"/>
              </a:defRPr>
            </a:lvl1pPr>
          </a:lstStyle>
          <a:p>
            <a:r>
              <a:rPr lang="en-US" dirty="0"/>
              <a:t>CLICK TO ADD TITLE</a:t>
            </a:r>
          </a:p>
        </p:txBody>
      </p:sp>
      <p:sp>
        <p:nvSpPr>
          <p:cNvPr id="10" name="Rectangle 9">
            <a:extLst>
              <a:ext uri="{FF2B5EF4-FFF2-40B4-BE49-F238E27FC236}">
                <a16:creationId xmlns:a16="http://schemas.microsoft.com/office/drawing/2014/main" id="{4C4FEDE3-9B55-4981-8704-FA3C05A479C6}"/>
              </a:ext>
            </a:extLst>
          </p:cNvPr>
          <p:cNvSpPr/>
          <p:nvPr userDrawn="1"/>
        </p:nvSpPr>
        <p:spPr>
          <a:xfrm>
            <a:off x="0" y="1"/>
            <a:ext cx="12192000" cy="648394"/>
          </a:xfrm>
          <a:prstGeom prst="rect">
            <a:avLst/>
          </a:prstGeom>
          <a:solidFill>
            <a:srgbClr val="223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black and blue text&#10;&#10;Description automatically generated">
            <a:extLst>
              <a:ext uri="{FF2B5EF4-FFF2-40B4-BE49-F238E27FC236}">
                <a16:creationId xmlns:a16="http://schemas.microsoft.com/office/drawing/2014/main" id="{7FEEF1F8-F30B-4A0F-A381-E4BAE3018B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3451" y="5956463"/>
            <a:ext cx="2545098" cy="648394"/>
          </a:xfrm>
          <a:prstGeom prst="rect">
            <a:avLst/>
          </a:prstGeom>
        </p:spPr>
      </p:pic>
    </p:spTree>
    <p:extLst>
      <p:ext uri="{BB962C8B-B14F-4D97-AF65-F5344CB8AC3E}">
        <p14:creationId xmlns:p14="http://schemas.microsoft.com/office/powerpoint/2010/main" val="3707140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2_Title Only">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A1F24-7F7E-4106-B62A-2A5E29837BAB}"/>
              </a:ext>
            </a:extLst>
          </p:cNvPr>
          <p:cNvSpPr>
            <a:spLocks noGrp="1"/>
          </p:cNvSpPr>
          <p:nvPr>
            <p:ph type="title" hasCustomPrompt="1"/>
          </p:nvPr>
        </p:nvSpPr>
        <p:spPr>
          <a:xfrm>
            <a:off x="838200" y="26674"/>
            <a:ext cx="10515600" cy="646331"/>
          </a:xfrm>
        </p:spPr>
        <p:txBody>
          <a:bodyPr>
            <a:spAutoFit/>
          </a:bodyPr>
          <a:lstStyle>
            <a:lvl1pPr algn="ctr">
              <a:defRPr sz="4000">
                <a:solidFill>
                  <a:schemeClr val="bg1"/>
                </a:solidFill>
                <a:latin typeface="Source Sans Pro SemiBold" panose="020B0603030403020204" pitchFamily="34" charset="0"/>
                <a:ea typeface="Source Sans Pro SemiBold" panose="020B0603030403020204" pitchFamily="34" charset="0"/>
              </a:defRPr>
            </a:lvl1pPr>
          </a:lstStyle>
          <a:p>
            <a:r>
              <a:rPr lang="en-US" dirty="0"/>
              <a:t>CLICK TO ADD TITLE</a:t>
            </a:r>
          </a:p>
        </p:txBody>
      </p:sp>
      <p:sp>
        <p:nvSpPr>
          <p:cNvPr id="10" name="Rectangle 9">
            <a:extLst>
              <a:ext uri="{FF2B5EF4-FFF2-40B4-BE49-F238E27FC236}">
                <a16:creationId xmlns:a16="http://schemas.microsoft.com/office/drawing/2014/main" id="{4C4FEDE3-9B55-4981-8704-FA3C05A479C6}"/>
              </a:ext>
            </a:extLst>
          </p:cNvPr>
          <p:cNvSpPr/>
          <p:nvPr userDrawn="1"/>
        </p:nvSpPr>
        <p:spPr>
          <a:xfrm>
            <a:off x="0" y="1"/>
            <a:ext cx="12192000" cy="648394"/>
          </a:xfrm>
          <a:prstGeom prst="rect">
            <a:avLst/>
          </a:prstGeom>
          <a:solidFill>
            <a:srgbClr val="223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close up of a logo&#10;&#10;Description automatically generated">
            <a:extLst>
              <a:ext uri="{FF2B5EF4-FFF2-40B4-BE49-F238E27FC236}">
                <a16:creationId xmlns:a16="http://schemas.microsoft.com/office/drawing/2014/main" id="{0AF89F5A-786C-48D2-85F3-37AED94D18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09683" y="109856"/>
            <a:ext cx="1653008" cy="428684"/>
          </a:xfrm>
          <a:prstGeom prst="rect">
            <a:avLst/>
          </a:prstGeom>
        </p:spPr>
      </p:pic>
    </p:spTree>
    <p:extLst>
      <p:ext uri="{BB962C8B-B14F-4D97-AF65-F5344CB8AC3E}">
        <p14:creationId xmlns:p14="http://schemas.microsoft.com/office/powerpoint/2010/main" val="799315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95D3DC-C78A-45DD-928E-C70B94B9B815}"/>
              </a:ext>
            </a:extLst>
          </p:cNvPr>
          <p:cNvSpPr>
            <a:spLocks noGrp="1"/>
          </p:cNvSpPr>
          <p:nvPr>
            <p:ph type="body" idx="1"/>
          </p:nvPr>
        </p:nvSpPr>
        <p:spPr>
          <a:xfrm>
            <a:off x="838200" y="1825625"/>
            <a:ext cx="10515600" cy="383534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a:extLst>
              <a:ext uri="{FF2B5EF4-FFF2-40B4-BE49-F238E27FC236}">
                <a16:creationId xmlns:a16="http://schemas.microsoft.com/office/drawing/2014/main" id="{8BED48C2-5615-47D1-9A77-B39DD1BB7610}"/>
              </a:ext>
            </a:extLst>
          </p:cNvPr>
          <p:cNvSpPr>
            <a:spLocks noGrp="1"/>
          </p:cNvSpPr>
          <p:nvPr>
            <p:ph type="title"/>
          </p:nvPr>
        </p:nvSpPr>
        <p:spPr>
          <a:xfrm>
            <a:off x="838200" y="-180628"/>
            <a:ext cx="10515600" cy="100965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66746453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81" r:id="rId3"/>
    <p:sldLayoutId id="2147483683" r:id="rId4"/>
    <p:sldLayoutId id="2147483677" r:id="rId5"/>
    <p:sldLayoutId id="2147483678" r:id="rId6"/>
    <p:sldLayoutId id="2147483652" r:id="rId7"/>
    <p:sldLayoutId id="2147483670" r:id="rId8"/>
    <p:sldLayoutId id="2147483685" r:id="rId9"/>
    <p:sldLayoutId id="2147483655" r:id="rId10"/>
    <p:sldLayoutId id="2147483657" r:id="rId11"/>
    <p:sldLayoutId id="2147483682" r:id="rId12"/>
    <p:sldLayoutId id="2147483661" r:id="rId13"/>
    <p:sldLayoutId id="2147483673" r:id="rId14"/>
    <p:sldLayoutId id="2147483680" r:id="rId15"/>
    <p:sldLayoutId id="2147483676" r:id="rId16"/>
    <p:sldLayoutId id="2147483671" r:id="rId17"/>
    <p:sldLayoutId id="2147483684" r:id="rId18"/>
    <p:sldLayoutId id="2147483669" r:id="rId19"/>
    <p:sldLayoutId id="2147483675" r:id="rId20"/>
    <p:sldLayoutId id="2147483679" r:id="rId21"/>
    <p:sldLayoutId id="2147483662" r:id="rId22"/>
    <p:sldLayoutId id="2147483672"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90000"/>
        </a:lnSpc>
        <a:spcBef>
          <a:spcPct val="0"/>
        </a:spcBef>
        <a:buNone/>
        <a:defRPr sz="4000" kern="1200" cap="all" baseline="0">
          <a:solidFill>
            <a:schemeClr val="bg1"/>
          </a:solidFill>
          <a:latin typeface="Source Sans Pro SemiBold" panose="020B0603030403020204" pitchFamily="34" charset="0"/>
          <a:ea typeface="Source Sans Pro SemiBold" panose="020B0603030403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hyperlink" Target="https://cdn.advocacy.sba.gov/wp-content/uploads/2019/10/16151102/Basic-Guide-to-Rulemaking-and-SBs.pdf" TargetMode="External"/><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2.sv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svg"/><Relationship Id="rId2" Type="http://schemas.openxmlformats.org/officeDocument/2006/relationships/notesSlide" Target="../notesSlides/notesSlide9.xml"/><Relationship Id="rId16" Type="http://schemas.openxmlformats.org/officeDocument/2006/relationships/image" Target="../media/image39.svg"/><Relationship Id="rId1" Type="http://schemas.openxmlformats.org/officeDocument/2006/relationships/slideLayout" Target="../slideLayouts/slideLayout8.xml"/><Relationship Id="rId6" Type="http://schemas.openxmlformats.org/officeDocument/2006/relationships/image" Target="../media/image29.sv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 Id="rId14" Type="http://schemas.openxmlformats.org/officeDocument/2006/relationships/image" Target="../media/image3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57B1D0BC-057B-4AC6-AF62-BB139018B5FA}"/>
              </a:ext>
            </a:extLst>
          </p:cNvPr>
          <p:cNvSpPr>
            <a:spLocks noGrp="1"/>
          </p:cNvSpPr>
          <p:nvPr>
            <p:ph type="title" idx="4294967295"/>
          </p:nvPr>
        </p:nvSpPr>
        <p:spPr>
          <a:xfrm>
            <a:off x="3175" y="3802063"/>
            <a:ext cx="12188825" cy="1989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chemeClr val="tx1"/>
                </a:solidFill>
                <a:effectLst/>
                <a:uLnTx/>
                <a:uFillTx/>
                <a:latin typeface="Source Sans Pro SemiBold" panose="020B0603030403020204" pitchFamily="34" charset="0"/>
                <a:ea typeface="Source Sans Pro SemiBold" panose="020B0603030403020204" pitchFamily="34" charset="0"/>
                <a:cs typeface="DIN Pro Cond Bold" pitchFamily="34" charset="0"/>
              </a:rPr>
              <a:t>An Introduction to the Office of Advocacy</a:t>
            </a:r>
            <a:br>
              <a:rPr kumimoji="0" lang="en-US" sz="2000" b="0" i="0" u="none" strike="noStrike" kern="1200" cap="none" spc="0" normalizeH="0" baseline="0" noProof="0" dirty="0">
                <a:ln>
                  <a:noFill/>
                </a:ln>
                <a:solidFill>
                  <a:schemeClr val="tx1">
                    <a:lumMod val="75000"/>
                    <a:lumOff val="25000"/>
                  </a:schemeClr>
                </a:solidFill>
                <a:effectLst/>
                <a:uLnTx/>
                <a:uFillTx/>
                <a:latin typeface="Source Sans Pro" panose="020B0503030403020204" pitchFamily="34" charset="0"/>
                <a:ea typeface="Source Sans Pro" panose="020B0503030403020204" pitchFamily="34" charset="0"/>
                <a:cs typeface="DIN Pro Cond" pitchFamily="34" charset="0"/>
              </a:rPr>
            </a:br>
            <a:r>
              <a:rPr lang="en-US" sz="2000" cap="none" dirty="0">
                <a:solidFill>
                  <a:schemeClr val="tx1">
                    <a:lumMod val="75000"/>
                    <a:lumOff val="25000"/>
                  </a:schemeClr>
                </a:solidFill>
                <a:latin typeface="Source Sans Pro" panose="020B0503030403020204" pitchFamily="34" charset="0"/>
                <a:ea typeface="Source Sans Pro" panose="020B0503030403020204" pitchFamily="34" charset="0"/>
                <a:cs typeface="DIN Pro Cond" pitchFamily="34" charset="0"/>
              </a:rPr>
              <a:t>Dave Rostker, Assistant Chief Counsel</a:t>
            </a:r>
            <a:endParaRPr kumimoji="0" lang="en-US" sz="2000" b="0" i="0" u="none" strike="noStrike" kern="1200" cap="none" spc="0" normalizeH="0" baseline="0" noProof="0" dirty="0">
              <a:ln>
                <a:noFill/>
              </a:ln>
              <a:solidFill>
                <a:schemeClr val="tx1">
                  <a:lumMod val="75000"/>
                  <a:lumOff val="25000"/>
                </a:schemeClr>
              </a:solidFill>
              <a:effectLst/>
              <a:uLnTx/>
              <a:uFillTx/>
              <a:latin typeface="Source Sans Pro" panose="020B0503030403020204" pitchFamily="34" charset="0"/>
              <a:ea typeface="Source Sans Pro" panose="020B0503030403020204" pitchFamily="34" charset="0"/>
              <a:cs typeface="DIN Pro Cond Medium" pitchFamily="34" charset="0"/>
            </a:endParaRPr>
          </a:p>
        </p:txBody>
      </p:sp>
    </p:spTree>
    <p:extLst>
      <p:ext uri="{BB962C8B-B14F-4D97-AF65-F5344CB8AC3E}">
        <p14:creationId xmlns:p14="http://schemas.microsoft.com/office/powerpoint/2010/main" val="780699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F1EFB0C-91DB-435E-BF11-D3D75CB344B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71324" y="1148316"/>
            <a:ext cx="3266353" cy="4274288"/>
          </a:xfrm>
          <a:prstGeom prst="rect">
            <a:avLst/>
          </a:prstGeom>
          <a:ln>
            <a:noFill/>
          </a:ln>
          <a:effectLst>
            <a:outerShdw blurRad="190500" algn="tl" rotWithShape="0">
              <a:srgbClr val="000000">
                <a:alpha val="70000"/>
              </a:srgbClr>
            </a:outerShdw>
          </a:effectLst>
        </p:spPr>
      </p:pic>
      <p:pic>
        <p:nvPicPr>
          <p:cNvPr id="6" name="Picture 2">
            <a:extLst>
              <a:ext uri="{FF2B5EF4-FFF2-40B4-BE49-F238E27FC236}">
                <a16:creationId xmlns:a16="http://schemas.microsoft.com/office/drawing/2014/main" id="{7FEF3B22-53F9-479F-8AB2-3CAD787B45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697" b="697"/>
          <a:stretch/>
        </p:blipFill>
        <p:spPr bwMode="auto">
          <a:xfrm>
            <a:off x="8523485" y="1148316"/>
            <a:ext cx="3354821" cy="427428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2" descr="Economic Studies&#10;Issue Briefs&#10;Fact Sheets&#10;Infographics&#10;">
            <a:extLst>
              <a:ext uri="{FF2B5EF4-FFF2-40B4-BE49-F238E27FC236}">
                <a16:creationId xmlns:a16="http://schemas.microsoft.com/office/drawing/2014/main" id="{126C8277-1636-4C82-A3A7-68DDED32A000}"/>
              </a:ext>
            </a:extLst>
          </p:cNvPr>
          <p:cNvSpPr>
            <a:spLocks noGrp="1"/>
          </p:cNvSpPr>
          <p:nvPr>
            <p:ph idx="1"/>
          </p:nvPr>
        </p:nvSpPr>
        <p:spPr>
          <a:xfrm>
            <a:off x="295275" y="1885859"/>
            <a:ext cx="5800725" cy="4351338"/>
          </a:xfrm>
        </p:spPr>
        <p:txBody>
          <a:bodyPr rtlCol="0">
            <a:normAutofit/>
          </a:bodyPr>
          <a:lstStyle/>
          <a:p>
            <a:r>
              <a:rPr lang="en-US" sz="4000" b="1" dirty="0">
                <a:solidFill>
                  <a:schemeClr val="accent1"/>
                </a:solidFill>
                <a:latin typeface="Source Sans Pro" panose="020B0503030403020204" pitchFamily="34" charset="0"/>
                <a:ea typeface="Source Sans Pro" panose="020B0503030403020204" pitchFamily="34" charset="0"/>
                <a:cs typeface="DIN Pro Cond Bold" pitchFamily="34" charset="0"/>
              </a:rPr>
              <a:t>Economic Studies</a:t>
            </a:r>
          </a:p>
          <a:p>
            <a:r>
              <a:rPr lang="en-US" sz="4000" b="1" dirty="0">
                <a:solidFill>
                  <a:schemeClr val="accent1"/>
                </a:solidFill>
                <a:latin typeface="Source Sans Pro" panose="020B0503030403020204" pitchFamily="34" charset="0"/>
                <a:ea typeface="Source Sans Pro" panose="020B0503030403020204" pitchFamily="34" charset="0"/>
                <a:cs typeface="DIN Pro Cond Bold" pitchFamily="34" charset="0"/>
              </a:rPr>
              <a:t>Issue Briefs</a:t>
            </a:r>
          </a:p>
          <a:p>
            <a:r>
              <a:rPr lang="en-US" sz="4000" b="1" dirty="0">
                <a:solidFill>
                  <a:schemeClr val="accent1"/>
                </a:solidFill>
                <a:latin typeface="Source Sans Pro" panose="020B0503030403020204" pitchFamily="34" charset="0"/>
                <a:ea typeface="Source Sans Pro" panose="020B0503030403020204" pitchFamily="34" charset="0"/>
                <a:cs typeface="DIN Pro Cond Bold" pitchFamily="34" charset="0"/>
              </a:rPr>
              <a:t>Fact Sheets</a:t>
            </a:r>
          </a:p>
          <a:p>
            <a:r>
              <a:rPr lang="en-US" sz="4000" b="1" dirty="0">
                <a:solidFill>
                  <a:schemeClr val="accent1"/>
                </a:solidFill>
                <a:latin typeface="Source Sans Pro" panose="020B0503030403020204" pitchFamily="34" charset="0"/>
                <a:ea typeface="Source Sans Pro" panose="020B0503030403020204" pitchFamily="34" charset="0"/>
                <a:cs typeface="DIN Pro Cond Bold" pitchFamily="34" charset="0"/>
              </a:rPr>
              <a:t>Infographics</a:t>
            </a:r>
          </a:p>
        </p:txBody>
      </p:sp>
      <p:sp>
        <p:nvSpPr>
          <p:cNvPr id="2" name="Title 1" descr="RESEARCH PRODUCTS">
            <a:extLst>
              <a:ext uri="{FF2B5EF4-FFF2-40B4-BE49-F238E27FC236}">
                <a16:creationId xmlns:a16="http://schemas.microsoft.com/office/drawing/2014/main" id="{AABC62B5-A416-4F74-B21D-7FFEF6BD669E}"/>
              </a:ext>
            </a:extLst>
          </p:cNvPr>
          <p:cNvSpPr>
            <a:spLocks noGrp="1"/>
          </p:cNvSpPr>
          <p:nvPr>
            <p:ph type="title"/>
          </p:nvPr>
        </p:nvSpPr>
        <p:spPr>
          <a:xfrm>
            <a:off x="295275" y="-180628"/>
            <a:ext cx="11772034" cy="1009651"/>
          </a:xfrm>
        </p:spPr>
        <p:txBody>
          <a:bodyPr>
            <a:normAutofit fontScale="90000"/>
          </a:bodyPr>
          <a:lstStyle/>
          <a:p>
            <a:r>
              <a:rPr lang="en-US" dirty="0"/>
              <a:t>What does the office of economic research do? </a:t>
            </a:r>
          </a:p>
        </p:txBody>
      </p:sp>
    </p:spTree>
    <p:extLst>
      <p:ext uri="{BB962C8B-B14F-4D97-AF65-F5344CB8AC3E}">
        <p14:creationId xmlns:p14="http://schemas.microsoft.com/office/powerpoint/2010/main" val="1936068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9A5D922A-6A9F-4D29-8205-DEA66425E9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85" b="485"/>
          <a:stretch/>
        </p:blipFill>
        <p:spPr bwMode="auto">
          <a:xfrm>
            <a:off x="1272111" y="399944"/>
            <a:ext cx="4192578" cy="536462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a:extLst>
              <a:ext uri="{FF2B5EF4-FFF2-40B4-BE49-F238E27FC236}">
                <a16:creationId xmlns:a16="http://schemas.microsoft.com/office/drawing/2014/main" id="{61072D24-201B-4E0C-9E5F-A0B2F58F2D29}"/>
              </a:ext>
            </a:extLst>
          </p:cNvPr>
          <p:cNvSpPr>
            <a:spLocks noGrp="1"/>
          </p:cNvSpPr>
          <p:nvPr>
            <p:ph sz="quarter" idx="11"/>
          </p:nvPr>
        </p:nvSpPr>
        <p:spPr>
          <a:xfrm>
            <a:off x="6390763" y="2097768"/>
            <a:ext cx="4897426" cy="4222750"/>
          </a:xfrm>
        </p:spPr>
        <p:txBody>
          <a:bodyPr/>
          <a:lstStyle/>
          <a:p>
            <a:pPr marL="0" indent="0" algn="ctr">
              <a:buNone/>
              <a:defRPr/>
            </a:pPr>
            <a:r>
              <a:rPr lang="en-US" sz="3600" dirty="0"/>
              <a:t>Economic Activity</a:t>
            </a:r>
          </a:p>
          <a:p>
            <a:pPr marL="0" indent="0" algn="ctr">
              <a:buNone/>
              <a:defRPr/>
            </a:pPr>
            <a:r>
              <a:rPr lang="en-US" sz="3600" dirty="0"/>
              <a:t>Industry</a:t>
            </a:r>
          </a:p>
          <a:p>
            <a:pPr marL="0" indent="0" algn="ctr">
              <a:buNone/>
              <a:defRPr/>
            </a:pPr>
            <a:r>
              <a:rPr lang="en-US" sz="3600" dirty="0"/>
              <a:t>Geographic Area</a:t>
            </a:r>
          </a:p>
          <a:p>
            <a:pPr marL="0" indent="0" algn="ctr">
              <a:buNone/>
              <a:defRPr/>
            </a:pPr>
            <a:r>
              <a:rPr lang="en-US" sz="3600" dirty="0"/>
              <a:t>Firm Size </a:t>
            </a:r>
          </a:p>
          <a:p>
            <a:pPr marL="0" indent="0" algn="ctr">
              <a:buNone/>
              <a:defRPr/>
            </a:pPr>
            <a:r>
              <a:rPr lang="en-US" sz="3600" dirty="0"/>
              <a:t>Characteristics of Businesses and Business Owners</a:t>
            </a:r>
          </a:p>
          <a:p>
            <a:pPr algn="ctr"/>
            <a:endParaRPr lang="en-US" dirty="0"/>
          </a:p>
        </p:txBody>
      </p:sp>
      <p:sp>
        <p:nvSpPr>
          <p:cNvPr id="6" name="Title 1">
            <a:extLst>
              <a:ext uri="{FF2B5EF4-FFF2-40B4-BE49-F238E27FC236}">
                <a16:creationId xmlns:a16="http://schemas.microsoft.com/office/drawing/2014/main" id="{2836A90D-06A9-4277-AEDA-A7CE81AAA282}"/>
              </a:ext>
            </a:extLst>
          </p:cNvPr>
          <p:cNvSpPr txBox="1">
            <a:spLocks noGrp="1"/>
          </p:cNvSpPr>
          <p:nvPr>
            <p:ph type="title"/>
          </p:nvPr>
        </p:nvSpPr>
        <p:spPr bwMode="auto">
          <a:xfrm>
            <a:off x="6163089" y="701621"/>
            <a:ext cx="5352774" cy="126919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kern="1200" dirty="0">
                <a:solidFill>
                  <a:schemeClr val="bg1"/>
                </a:solidFill>
                <a:latin typeface="+mj-lt"/>
                <a:ea typeface="+mj-ea"/>
                <a:cs typeface="+mj-cs"/>
              </a:rPr>
              <a:t>SMALL BUSINESS DATA</a:t>
            </a:r>
          </a:p>
        </p:txBody>
      </p:sp>
    </p:spTree>
    <p:extLst>
      <p:ext uri="{BB962C8B-B14F-4D97-AF65-F5344CB8AC3E}">
        <p14:creationId xmlns:p14="http://schemas.microsoft.com/office/powerpoint/2010/main" val="1529618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5F5208-B0CD-4E02-AD7C-EAC9F785CBDF}"/>
              </a:ext>
            </a:extLst>
          </p:cNvPr>
          <p:cNvPicPr>
            <a:picLocks noChangeAspect="1"/>
          </p:cNvPicPr>
          <p:nvPr/>
        </p:nvPicPr>
        <p:blipFill rotWithShape="1">
          <a:blip r:embed="rId3">
            <a:extLst>
              <a:ext uri="{28A0092B-C50C-407E-A947-70E740481C1C}">
                <a14:useLocalDpi xmlns:a14="http://schemas.microsoft.com/office/drawing/2010/main" val="0"/>
              </a:ext>
            </a:extLst>
          </a:blip>
          <a:srcRect l="462" r="462"/>
          <a:stretch/>
        </p:blipFill>
        <p:spPr>
          <a:xfrm>
            <a:off x="571500" y="163716"/>
            <a:ext cx="5039770" cy="6530568"/>
          </a:xfrm>
          <a:prstGeom prst="rect">
            <a:avLst/>
          </a:prstGeom>
          <a:ln>
            <a:noFill/>
          </a:ln>
          <a:effectLst>
            <a:outerShdw blurRad="190500" algn="tl" rotWithShape="0">
              <a:srgbClr val="000000">
                <a:alpha val="70000"/>
              </a:srgbClr>
            </a:outerShdw>
          </a:effectLst>
        </p:spPr>
      </p:pic>
      <p:sp>
        <p:nvSpPr>
          <p:cNvPr id="4" name="Text Placeholder 3">
            <a:extLst>
              <a:ext uri="{FF2B5EF4-FFF2-40B4-BE49-F238E27FC236}">
                <a16:creationId xmlns:a16="http://schemas.microsoft.com/office/drawing/2014/main" id="{50467E37-C730-4ADE-ABE9-995483BF36F9}"/>
              </a:ext>
            </a:extLst>
          </p:cNvPr>
          <p:cNvSpPr>
            <a:spLocks noGrp="1"/>
          </p:cNvSpPr>
          <p:nvPr>
            <p:ph type="body" sz="quarter" idx="11"/>
          </p:nvPr>
        </p:nvSpPr>
        <p:spPr>
          <a:xfrm>
            <a:off x="6400800" y="1854200"/>
            <a:ext cx="5486400" cy="4635500"/>
          </a:xfrm>
        </p:spPr>
        <p:txBody>
          <a:bodyPr/>
          <a:lstStyle/>
          <a:p>
            <a:pPr>
              <a:defRPr/>
            </a:pPr>
            <a:r>
              <a:rPr lang="en-US" dirty="0"/>
              <a:t>Small business profiles for each state and Congressional district</a:t>
            </a:r>
          </a:p>
          <a:p>
            <a:pPr>
              <a:defRPr/>
            </a:pPr>
            <a:r>
              <a:rPr lang="en-US" dirty="0"/>
              <a:t>Research on:</a:t>
            </a:r>
          </a:p>
          <a:p>
            <a:pPr lvl="1">
              <a:defRPr/>
            </a:pPr>
            <a:r>
              <a:rPr lang="en-US" dirty="0"/>
              <a:t>Business turnover</a:t>
            </a:r>
          </a:p>
          <a:p>
            <a:pPr lvl="1">
              <a:defRPr/>
            </a:pPr>
            <a:r>
              <a:rPr lang="en-US" dirty="0"/>
              <a:t>Employment</a:t>
            </a:r>
          </a:p>
          <a:p>
            <a:pPr lvl="1">
              <a:defRPr/>
            </a:pPr>
            <a:r>
              <a:rPr lang="en-US" dirty="0"/>
              <a:t>Finance</a:t>
            </a:r>
          </a:p>
          <a:p>
            <a:pPr lvl="1">
              <a:defRPr/>
            </a:pPr>
            <a:r>
              <a:rPr lang="en-US" dirty="0"/>
              <a:t>Minority-, women-, and veteran-owned businesses.</a:t>
            </a:r>
          </a:p>
          <a:p>
            <a:pPr>
              <a:defRPr/>
            </a:pPr>
            <a:r>
              <a:rPr lang="en-US" dirty="0"/>
              <a:t>Advocacy accepts research ideas from Congress, businesses, and the public</a:t>
            </a:r>
          </a:p>
          <a:p>
            <a:endParaRPr lang="en-US" dirty="0"/>
          </a:p>
        </p:txBody>
      </p:sp>
      <p:sp>
        <p:nvSpPr>
          <p:cNvPr id="2" name="Title 1">
            <a:extLst>
              <a:ext uri="{FF2B5EF4-FFF2-40B4-BE49-F238E27FC236}">
                <a16:creationId xmlns:a16="http://schemas.microsoft.com/office/drawing/2014/main" id="{8A75B76C-4D90-42E8-A1AC-F9C3E39DAEE7}"/>
              </a:ext>
            </a:extLst>
          </p:cNvPr>
          <p:cNvSpPr>
            <a:spLocks noGrp="1"/>
          </p:cNvSpPr>
          <p:nvPr>
            <p:ph type="title"/>
          </p:nvPr>
        </p:nvSpPr>
        <p:spPr>
          <a:xfrm>
            <a:off x="6667500" y="568672"/>
            <a:ext cx="4953000" cy="1009651"/>
          </a:xfrm>
        </p:spPr>
        <p:txBody>
          <a:bodyPr>
            <a:noAutofit/>
          </a:bodyPr>
          <a:lstStyle/>
          <a:p>
            <a:r>
              <a:rPr lang="en-US" sz="4400" dirty="0">
                <a:solidFill>
                  <a:prstClr val="white"/>
                </a:solidFill>
                <a:latin typeface="Source Sans Pro SemiBold"/>
              </a:rPr>
              <a:t> RESEARCH to aid small business</a:t>
            </a:r>
            <a:endParaRPr lang="en-US" sz="4400" dirty="0"/>
          </a:p>
        </p:txBody>
      </p:sp>
    </p:spTree>
    <p:extLst>
      <p:ext uri="{BB962C8B-B14F-4D97-AF65-F5344CB8AC3E}">
        <p14:creationId xmlns:p14="http://schemas.microsoft.com/office/powerpoint/2010/main" val="2057897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951D455-FBC7-410A-8012-639D37F76F65}"/>
              </a:ext>
            </a:extLst>
          </p:cNvPr>
          <p:cNvSpPr txBox="1">
            <a:spLocks noGrp="1"/>
          </p:cNvSpPr>
          <p:nvPr>
            <p:ph type="title"/>
          </p:nvPr>
        </p:nvSpPr>
        <p:spPr bwMode="auto">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lIns="91440" tIns="45720" rIns="91440" bIns="45720" numCol="1" spcCol="0" rtlCol="0" fromWordArt="0" anchor="ctr" anchorCtr="0" forceAA="0" compatLnSpc="1">
            <a:prstTxWarp prst="textNoShape">
              <a:avLst/>
            </a:prstTxWarp>
            <a:normAutofit fontScale="900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eaLnBrk="1" fontAlgn="auto" hangingPunct="1">
              <a:spcAft>
                <a:spcPts val="0"/>
              </a:spcAft>
              <a:buClrTx/>
              <a:buSzTx/>
              <a:tabLst/>
              <a:defRPr/>
            </a:pPr>
            <a:r>
              <a:rPr kumimoji="0" lang="en-US" sz="4400" i="0" u="none" strike="noStrike" kern="1200" cap="none" spc="0" normalizeH="0" baseline="0" noProof="0" dirty="0">
                <a:ln>
                  <a:noFill/>
                </a:ln>
                <a:solidFill>
                  <a:schemeClr val="bg1"/>
                </a:solidFill>
                <a:effectLst/>
                <a:uLnTx/>
                <a:uFillTx/>
                <a:latin typeface="+mj-lt"/>
                <a:ea typeface="+mj-ea"/>
                <a:cs typeface="+mj-cs"/>
              </a:rPr>
              <a:t>NATIONWIDE OUTREACH</a:t>
            </a:r>
          </a:p>
        </p:txBody>
      </p:sp>
      <p:sp>
        <p:nvSpPr>
          <p:cNvPr id="7" name="Content Placeholder 2">
            <a:extLst>
              <a:ext uri="{FF2B5EF4-FFF2-40B4-BE49-F238E27FC236}">
                <a16:creationId xmlns:a16="http://schemas.microsoft.com/office/drawing/2014/main" id="{5F52E3C1-1E66-4A76-B91F-7C9ED0067299}"/>
              </a:ext>
            </a:extLst>
          </p:cNvPr>
          <p:cNvSpPr>
            <a:spLocks noGrp="1"/>
          </p:cNvSpPr>
          <p:nvPr>
            <p:ph type="body" sz="quarter" idx="10"/>
          </p:nvPr>
        </p:nvSpPr>
        <p:spPr/>
        <p:txBody>
          <a:bodyPr vert="horz" lIns="91440" tIns="45720" rIns="91440" bIns="45720" rtlCol="0" anchor="t">
            <a:normAutofit fontScale="92500" lnSpcReduction="10000"/>
          </a:bodyPr>
          <a:lstStyle/>
          <a:p>
            <a:pPr>
              <a:defRPr/>
            </a:pPr>
            <a:r>
              <a:rPr lang="en-US" sz="3100" dirty="0">
                <a:solidFill>
                  <a:schemeClr val="bg1"/>
                </a:solidFill>
              </a:rPr>
              <a:t>10 Regional Advocates</a:t>
            </a:r>
          </a:p>
          <a:p>
            <a:pPr>
              <a:defRPr/>
            </a:pPr>
            <a:r>
              <a:rPr lang="en-US" sz="3100" dirty="0">
                <a:solidFill>
                  <a:schemeClr val="bg1"/>
                </a:solidFill>
              </a:rPr>
              <a:t>Small business meetings around the nation</a:t>
            </a:r>
          </a:p>
          <a:p>
            <a:pPr>
              <a:defRPr/>
            </a:pPr>
            <a:r>
              <a:rPr lang="en-US" sz="3100" dirty="0">
                <a:solidFill>
                  <a:schemeClr val="bg1"/>
                </a:solidFill>
              </a:rPr>
              <a:t>Small business input on effects of federal regulations</a:t>
            </a:r>
          </a:p>
          <a:p>
            <a:pPr>
              <a:defRPr/>
            </a:pPr>
            <a:r>
              <a:rPr lang="en-US" sz="3100" dirty="0">
                <a:solidFill>
                  <a:schemeClr val="bg1"/>
                </a:solidFill>
              </a:rPr>
              <a:t>Provide feedback to agencies and Capitol Hill</a:t>
            </a:r>
            <a:endParaRPr lang="en-US" sz="1700" dirty="0">
              <a:solidFill>
                <a:schemeClr val="bg1"/>
              </a:solidFill>
            </a:endParaRPr>
          </a:p>
        </p:txBody>
      </p:sp>
      <p:pic>
        <p:nvPicPr>
          <p:cNvPr id="5" name="Picture 5" descr="Map of the regions and which states belong to each.">
            <a:extLst>
              <a:ext uri="{FF2B5EF4-FFF2-40B4-BE49-F238E27FC236}">
                <a16:creationId xmlns:a16="http://schemas.microsoft.com/office/drawing/2014/main" id="{86084144-4D70-44C8-8697-518380C00E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t="1193" r="-2110" b="213"/>
          <a:stretch/>
        </p:blipFill>
        <p:spPr bwMode="auto">
          <a:xfrm>
            <a:off x="5528425" y="509723"/>
            <a:ext cx="6542117" cy="504752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8823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0" name="Group 89" descr="SBA vs. Advocacy&#10;&#10;Mission:&#10;Advocacy: Advocacy is an independent office in the federal government housed within SBA. The office advocates for small businesses by voicing their concerns with proposed regulations before the White House, Congress, and federal agencies. The office provides the public and lawmakers with sound economic research to support small business growth.&#10;SBA: The U.S. Small Business Administration (SBA) is one of the federal government agencies under the executive branch. SBA supports small businesses through loan programs, disaster assistance and counseling, with the goals of preserving free competitive enterprise and strengthening the U.S. economy.&#10;&#10;Assistance with Regulations:&#10;Advocacy: Advocacy’s Office of Interagency Affairs helps during rulemaking. Finds and suggests alternatives to proposed federal rules.’&#10;SBA: SBA Ombudsman helps with complaints about existing rules. Assists small businesses who feel harmed by federal practices and actions.&#10;&#10;Federal Regulations: &#10;Advocacy: Works directly with all federal agencies to suggest solutions or alternatives that achieve agency goals while easing the burden on small business.&#10;SBA: Establishes SBA regulations and participates in the Office of Management and Budget approval process.&#10;&#10;Legal&#10;Advocacy: Chief Counsel for Advocacy, who leads the office, is not involved in SBA litigation.&#10;SBA: Office of the General Counsel assists SBA in legal matters.&#10;&#10;Outreach:&#10;Advocacy: 10 regional advocates and 2 national advocates gather input about the regulatory barriers small businesses face and brings this back to Washington. Host roundtables and visits small businesses to discuss proposed rules and regulatory reform.&#10;SBA: National network of 10 regional administrators, 50+ regional offices, and 4 disaster assistance offices. They provide development services and training plus counseling, financial help and guidance.&#10;&#10;Research&#10;Advocacy: Advocacy’s Office of Economic Research develops and maintains data on small business and studies the impact of federal policy on them. Advocacy provides policymakers with information to inform new legislation and policy.&#10;SBA: Reports on SBA program data.&#10;&#10;Loans&#10;SBA: Administers various small business loan programs: 7(a) loans, 504 loans, SBIR grants&#10;Advocacy: Does not administer loans.&#10;">
            <a:extLst>
              <a:ext uri="{FF2B5EF4-FFF2-40B4-BE49-F238E27FC236}">
                <a16:creationId xmlns:a16="http://schemas.microsoft.com/office/drawing/2014/main" id="{767D205D-7E34-4311-A7B1-B58ADD52E838}"/>
              </a:ext>
            </a:extLst>
          </p:cNvPr>
          <p:cNvGrpSpPr/>
          <p:nvPr/>
        </p:nvGrpSpPr>
        <p:grpSpPr>
          <a:xfrm>
            <a:off x="315428" y="1505134"/>
            <a:ext cx="11532691" cy="4332871"/>
            <a:chOff x="315428" y="1505134"/>
            <a:chExt cx="11532691" cy="4332871"/>
          </a:xfrm>
        </p:grpSpPr>
        <p:grpSp>
          <p:nvGrpSpPr>
            <p:cNvPr id="59" name="Group 58">
              <a:extLst>
                <a:ext uri="{FF2B5EF4-FFF2-40B4-BE49-F238E27FC236}">
                  <a16:creationId xmlns:a16="http://schemas.microsoft.com/office/drawing/2014/main" id="{33610109-1AF8-407B-AD68-038E20551956}"/>
                </a:ext>
              </a:extLst>
            </p:cNvPr>
            <p:cNvGrpSpPr/>
            <p:nvPr/>
          </p:nvGrpSpPr>
          <p:grpSpPr>
            <a:xfrm>
              <a:off x="343881" y="1505134"/>
              <a:ext cx="11504238" cy="613376"/>
              <a:chOff x="346076" y="1747587"/>
              <a:chExt cx="11504238" cy="613376"/>
            </a:xfrm>
            <a:effectLst>
              <a:outerShdw blurRad="50800" dist="38100" dir="5400000" algn="t" rotWithShape="0">
                <a:prstClr val="black">
                  <a:alpha val="40000"/>
                </a:prstClr>
              </a:outerShdw>
            </a:effectLst>
          </p:grpSpPr>
          <p:grpSp>
            <p:nvGrpSpPr>
              <p:cNvPr id="55" name="Group 54">
                <a:extLst>
                  <a:ext uri="{FF2B5EF4-FFF2-40B4-BE49-F238E27FC236}">
                    <a16:creationId xmlns:a16="http://schemas.microsoft.com/office/drawing/2014/main" id="{299BAB5E-09BB-44F9-9522-83CCFEF98A03}"/>
                  </a:ext>
                </a:extLst>
              </p:cNvPr>
              <p:cNvGrpSpPr/>
              <p:nvPr/>
            </p:nvGrpSpPr>
            <p:grpSpPr>
              <a:xfrm>
                <a:off x="346076" y="1747587"/>
                <a:ext cx="11504238" cy="613376"/>
                <a:chOff x="346076" y="1747587"/>
                <a:chExt cx="11504238" cy="613376"/>
              </a:xfrm>
            </p:grpSpPr>
            <p:sp>
              <p:nvSpPr>
                <p:cNvPr id="7" name="Freeform: Shape 6">
                  <a:extLst>
                    <a:ext uri="{FF2B5EF4-FFF2-40B4-BE49-F238E27FC236}">
                      <a16:creationId xmlns:a16="http://schemas.microsoft.com/office/drawing/2014/main" id="{C65315A8-54C6-4E8A-B059-5343C53583C5}"/>
                    </a:ext>
                  </a:extLst>
                </p:cNvPr>
                <p:cNvSpPr/>
                <p:nvPr/>
              </p:nvSpPr>
              <p:spPr>
                <a:xfrm>
                  <a:off x="7615473" y="1752183"/>
                  <a:ext cx="4234841" cy="608780"/>
                </a:xfrm>
                <a:prstGeom prst="flowChartProcess">
                  <a:avLst/>
                </a:prstGeom>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spcFirstLastPara="0" vert="horz" wrap="square" lIns="346763" tIns="5715" rIns="335332" bIns="5715" numCol="1" spcCol="1270" anchor="ctr" anchorCtr="0">
                  <a:noAutofit/>
                </a:bodyPr>
                <a:lstStyle/>
                <a:p>
                  <a:pPr marL="0" lvl="0" indent="0" algn="ctr" defTabSz="400050">
                    <a:lnSpc>
                      <a:spcPct val="90000"/>
                    </a:lnSpc>
                    <a:spcBef>
                      <a:spcPct val="0"/>
                    </a:spcBef>
                    <a:spcAft>
                      <a:spcPct val="35000"/>
                    </a:spcAft>
                    <a:buNone/>
                  </a:pPr>
                  <a:r>
                    <a:rPr lang="en-US" sz="1600" kern="1200" dirty="0"/>
                    <a:t>Support small business with disaster assistance, loans,  and counseling</a:t>
                  </a:r>
                </a:p>
              </p:txBody>
            </p:sp>
            <p:sp>
              <p:nvSpPr>
                <p:cNvPr id="8" name="Flowchart: Process 7">
                  <a:extLst>
                    <a:ext uri="{FF2B5EF4-FFF2-40B4-BE49-F238E27FC236}">
                      <a16:creationId xmlns:a16="http://schemas.microsoft.com/office/drawing/2014/main" id="{19F9CEE7-E756-4A9E-B450-BDD26AD263AA}"/>
                    </a:ext>
                  </a:extLst>
                </p:cNvPr>
                <p:cNvSpPr/>
                <p:nvPr/>
              </p:nvSpPr>
              <p:spPr>
                <a:xfrm>
                  <a:off x="346076" y="1747587"/>
                  <a:ext cx="4287358" cy="609802"/>
                </a:xfrm>
                <a:prstGeom prst="flowChartProcess">
                  <a:avLst/>
                </a:prstGeom>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spcFirstLastPara="0" vert="horz" wrap="square" lIns="346763" tIns="5715" rIns="335332" bIns="5715" numCol="1" spcCol="1270" anchor="ctr" anchorCtr="0">
                  <a:noAutofit/>
                </a:bodyPr>
                <a:lstStyle/>
                <a:p>
                  <a:pPr marL="0" lvl="0" indent="0" algn="ctr" defTabSz="400050">
                    <a:lnSpc>
                      <a:spcPct val="90000"/>
                    </a:lnSpc>
                    <a:spcBef>
                      <a:spcPct val="0"/>
                    </a:spcBef>
                    <a:spcAft>
                      <a:spcPct val="35000"/>
                    </a:spcAft>
                    <a:buNone/>
                  </a:pPr>
                  <a:r>
                    <a:rPr lang="en-US" sz="1600" kern="1200" dirty="0"/>
                    <a:t>Voice small business concerns  with proposed rules to federal government</a:t>
                  </a:r>
                </a:p>
              </p:txBody>
            </p:sp>
          </p:grpSp>
          <p:sp>
            <p:nvSpPr>
              <p:cNvPr id="40" name="Flowchart: Process 39">
                <a:extLst>
                  <a:ext uri="{FF2B5EF4-FFF2-40B4-BE49-F238E27FC236}">
                    <a16:creationId xmlns:a16="http://schemas.microsoft.com/office/drawing/2014/main" id="{233CB24D-69F5-42FB-B17A-177C56BB2875}"/>
                  </a:ext>
                </a:extLst>
              </p:cNvPr>
              <p:cNvSpPr/>
              <p:nvPr/>
            </p:nvSpPr>
            <p:spPr>
              <a:xfrm>
                <a:off x="4633434" y="1749885"/>
                <a:ext cx="2982039" cy="608780"/>
              </a:xfrm>
              <a:prstGeom prst="flowChartProcess">
                <a:avLst/>
              </a:prstGeom>
              <a:ln>
                <a:noFill/>
              </a:ln>
            </p:spPr>
            <p:style>
              <a:lnRef idx="3">
                <a:schemeClr val="lt1"/>
              </a:lnRef>
              <a:fillRef idx="1">
                <a:schemeClr val="accent1"/>
              </a:fillRef>
              <a:effectRef idx="1">
                <a:schemeClr val="accent1"/>
              </a:effectRef>
              <a:fontRef idx="minor">
                <a:schemeClr val="lt1"/>
              </a:fontRef>
            </p:style>
            <p:txBody>
              <a:bodyPr spcFirstLastPara="0" vert="horz" wrap="square" lIns="346763" tIns="5715" rIns="335332" bIns="5715" numCol="1" spcCol="1270" anchor="ctr" anchorCtr="0">
                <a:noAutofit/>
              </a:bodyPr>
              <a:lstStyle/>
              <a:p>
                <a:pPr marL="0" lvl="0" indent="0" algn="ctr" defTabSz="400050">
                  <a:lnSpc>
                    <a:spcPct val="90000"/>
                  </a:lnSpc>
                  <a:spcBef>
                    <a:spcPct val="0"/>
                  </a:spcBef>
                  <a:spcAft>
                    <a:spcPct val="35000"/>
                  </a:spcAft>
                  <a:buNone/>
                </a:pPr>
                <a:r>
                  <a:rPr lang="en-US" sz="2800" b="1" kern="1200" dirty="0"/>
                  <a:t>MISSION</a:t>
                </a:r>
              </a:p>
            </p:txBody>
          </p:sp>
        </p:grpSp>
        <p:grpSp>
          <p:nvGrpSpPr>
            <p:cNvPr id="65" name="Group 64">
              <a:extLst>
                <a:ext uri="{FF2B5EF4-FFF2-40B4-BE49-F238E27FC236}">
                  <a16:creationId xmlns:a16="http://schemas.microsoft.com/office/drawing/2014/main" id="{E54E9207-8260-4876-95C3-17DB1D236F1A}"/>
                </a:ext>
              </a:extLst>
            </p:cNvPr>
            <p:cNvGrpSpPr/>
            <p:nvPr/>
          </p:nvGrpSpPr>
          <p:grpSpPr>
            <a:xfrm>
              <a:off x="339491" y="2236559"/>
              <a:ext cx="11504238" cy="744724"/>
              <a:chOff x="346076" y="1747069"/>
              <a:chExt cx="11504238" cy="611596"/>
            </a:xfrm>
            <a:effectLst>
              <a:outerShdw blurRad="50800" dist="38100" dir="5400000" algn="t" rotWithShape="0">
                <a:prstClr val="black">
                  <a:alpha val="40000"/>
                </a:prstClr>
              </a:outerShdw>
            </a:effectLst>
          </p:grpSpPr>
          <p:grpSp>
            <p:nvGrpSpPr>
              <p:cNvPr id="67" name="Group 66">
                <a:extLst>
                  <a:ext uri="{FF2B5EF4-FFF2-40B4-BE49-F238E27FC236}">
                    <a16:creationId xmlns:a16="http://schemas.microsoft.com/office/drawing/2014/main" id="{4B11F5E1-4BBF-4BC4-936B-DD7391FB923C}"/>
                  </a:ext>
                </a:extLst>
              </p:cNvPr>
              <p:cNvGrpSpPr/>
              <p:nvPr/>
            </p:nvGrpSpPr>
            <p:grpSpPr>
              <a:xfrm>
                <a:off x="346076" y="1747069"/>
                <a:ext cx="11504238" cy="610560"/>
                <a:chOff x="346076" y="1747069"/>
                <a:chExt cx="11504238" cy="610560"/>
              </a:xfrm>
            </p:grpSpPr>
            <p:sp>
              <p:nvSpPr>
                <p:cNvPr id="68" name="Freeform: Shape 6">
                  <a:extLst>
                    <a:ext uri="{FF2B5EF4-FFF2-40B4-BE49-F238E27FC236}">
                      <a16:creationId xmlns:a16="http://schemas.microsoft.com/office/drawing/2014/main" id="{BFE680B9-0988-4855-835A-1CFA15B68EFB}"/>
                    </a:ext>
                  </a:extLst>
                </p:cNvPr>
                <p:cNvSpPr/>
                <p:nvPr/>
              </p:nvSpPr>
              <p:spPr>
                <a:xfrm>
                  <a:off x="7615473" y="1747069"/>
                  <a:ext cx="4234841" cy="605964"/>
                </a:xfrm>
                <a:prstGeom prst="flowChartProcess">
                  <a:avLst/>
                </a:prstGeom>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spcFirstLastPara="0" vert="horz" wrap="square" lIns="346763" tIns="5715" rIns="335332" bIns="5715" numCol="1" spcCol="1270" anchor="ctr" anchorCtr="0">
                  <a:noAutofit/>
                </a:bodyPr>
                <a:lstStyle/>
                <a:p>
                  <a:pPr marL="0" lvl="0" indent="0" algn="ctr" defTabSz="400050">
                    <a:lnSpc>
                      <a:spcPct val="90000"/>
                    </a:lnSpc>
                    <a:spcBef>
                      <a:spcPct val="0"/>
                    </a:spcBef>
                    <a:spcAft>
                      <a:spcPct val="35000"/>
                    </a:spcAft>
                    <a:buNone/>
                  </a:pPr>
                  <a:r>
                    <a:rPr lang="en-US" sz="1600" kern="1200" dirty="0"/>
                    <a:t>SBA Ombudsman helps small business with unfair enforcement of existing rules; Establishes SBA regulations </a:t>
                  </a:r>
                </a:p>
              </p:txBody>
            </p:sp>
            <p:sp>
              <p:nvSpPr>
                <p:cNvPr id="69" name="Flowchart: Process 68">
                  <a:extLst>
                    <a:ext uri="{FF2B5EF4-FFF2-40B4-BE49-F238E27FC236}">
                      <a16:creationId xmlns:a16="http://schemas.microsoft.com/office/drawing/2014/main" id="{8A223AAA-86E0-4B6B-9482-22C5BDD579A4}"/>
                    </a:ext>
                  </a:extLst>
                </p:cNvPr>
                <p:cNvSpPr/>
                <p:nvPr/>
              </p:nvSpPr>
              <p:spPr>
                <a:xfrm>
                  <a:off x="346076" y="1749367"/>
                  <a:ext cx="4287358" cy="608262"/>
                </a:xfrm>
                <a:prstGeom prst="flowChartProcess">
                  <a:avLst/>
                </a:prstGeom>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spcFirstLastPara="0" vert="horz" wrap="square" lIns="346763" tIns="5715" rIns="335332" bIns="5715" numCol="1" spcCol="1270" anchor="ctr" anchorCtr="0">
                  <a:noAutofit/>
                </a:bodyPr>
                <a:lstStyle/>
                <a:p>
                  <a:pPr marL="0" lvl="0" indent="0" algn="ctr" defTabSz="400050">
                    <a:lnSpc>
                      <a:spcPct val="90000"/>
                    </a:lnSpc>
                    <a:spcBef>
                      <a:spcPct val="0"/>
                    </a:spcBef>
                    <a:spcAft>
                      <a:spcPct val="35000"/>
                    </a:spcAft>
                    <a:buNone/>
                  </a:pPr>
                  <a:r>
                    <a:rPr lang="en-US" sz="1600" dirty="0"/>
                    <a:t>Help during rulemaking, finds alternatives to proposed rules</a:t>
                  </a:r>
                  <a:endParaRPr lang="en-US" sz="1600" kern="1200" dirty="0"/>
                </a:p>
              </p:txBody>
            </p:sp>
          </p:grpSp>
          <p:sp>
            <p:nvSpPr>
              <p:cNvPr id="66" name="Flowchart: Process 65">
                <a:extLst>
                  <a:ext uri="{FF2B5EF4-FFF2-40B4-BE49-F238E27FC236}">
                    <a16:creationId xmlns:a16="http://schemas.microsoft.com/office/drawing/2014/main" id="{B60A0610-A97F-4ACB-A9F9-FB7A5EA66879}"/>
                  </a:ext>
                </a:extLst>
              </p:cNvPr>
              <p:cNvSpPr/>
              <p:nvPr/>
            </p:nvSpPr>
            <p:spPr>
              <a:xfrm>
                <a:off x="4633434" y="1749885"/>
                <a:ext cx="2982039" cy="608780"/>
              </a:xfrm>
              <a:prstGeom prst="flowChartProcess">
                <a:avLst/>
              </a:prstGeom>
              <a:ln>
                <a:noFill/>
              </a:ln>
            </p:spPr>
            <p:style>
              <a:lnRef idx="3">
                <a:schemeClr val="lt1"/>
              </a:lnRef>
              <a:fillRef idx="1">
                <a:schemeClr val="accent1"/>
              </a:fillRef>
              <a:effectRef idx="1">
                <a:schemeClr val="accent1"/>
              </a:effectRef>
              <a:fontRef idx="minor">
                <a:schemeClr val="lt1"/>
              </a:fontRef>
            </p:style>
            <p:txBody>
              <a:bodyPr spcFirstLastPara="0" vert="horz" wrap="square" lIns="346763" tIns="5715" rIns="335332" bIns="5715" numCol="1" spcCol="1270" anchor="ctr" anchorCtr="0">
                <a:noAutofit/>
              </a:bodyPr>
              <a:lstStyle/>
              <a:p>
                <a:pPr marL="0" lvl="0" indent="0" algn="ctr" defTabSz="400050">
                  <a:lnSpc>
                    <a:spcPct val="90000"/>
                  </a:lnSpc>
                  <a:spcBef>
                    <a:spcPct val="0"/>
                  </a:spcBef>
                  <a:spcAft>
                    <a:spcPct val="35000"/>
                  </a:spcAft>
                  <a:buNone/>
                </a:pPr>
                <a:r>
                  <a:rPr lang="en-US" sz="2800" b="1" kern="1200" dirty="0"/>
                  <a:t>REGULATION</a:t>
                </a:r>
              </a:p>
            </p:txBody>
          </p:sp>
        </p:grpSp>
        <p:grpSp>
          <p:nvGrpSpPr>
            <p:cNvPr id="70" name="Group 69">
              <a:extLst>
                <a:ext uri="{FF2B5EF4-FFF2-40B4-BE49-F238E27FC236}">
                  <a16:creationId xmlns:a16="http://schemas.microsoft.com/office/drawing/2014/main" id="{7061F1DA-7758-4D99-9A08-4C3B6C1F9BAA}"/>
                </a:ext>
              </a:extLst>
            </p:cNvPr>
            <p:cNvGrpSpPr/>
            <p:nvPr/>
          </p:nvGrpSpPr>
          <p:grpSpPr>
            <a:xfrm>
              <a:off x="339491" y="3054132"/>
              <a:ext cx="11504238" cy="608780"/>
              <a:chOff x="346076" y="1749885"/>
              <a:chExt cx="11504238" cy="608780"/>
            </a:xfrm>
            <a:effectLst>
              <a:outerShdw blurRad="50800" dist="38100" dir="5400000" algn="t" rotWithShape="0">
                <a:prstClr val="black">
                  <a:alpha val="40000"/>
                </a:prstClr>
              </a:outerShdw>
            </a:effectLst>
          </p:grpSpPr>
          <p:grpSp>
            <p:nvGrpSpPr>
              <p:cNvPr id="72" name="Group 71">
                <a:extLst>
                  <a:ext uri="{FF2B5EF4-FFF2-40B4-BE49-F238E27FC236}">
                    <a16:creationId xmlns:a16="http://schemas.microsoft.com/office/drawing/2014/main" id="{D40A77D3-BD2A-490D-90A2-3A6E0435AD53}"/>
                  </a:ext>
                </a:extLst>
              </p:cNvPr>
              <p:cNvGrpSpPr/>
              <p:nvPr/>
            </p:nvGrpSpPr>
            <p:grpSpPr>
              <a:xfrm>
                <a:off x="346076" y="1749885"/>
                <a:ext cx="11504238" cy="608262"/>
                <a:chOff x="346076" y="1749885"/>
                <a:chExt cx="11504238" cy="608262"/>
              </a:xfrm>
            </p:grpSpPr>
            <p:sp>
              <p:nvSpPr>
                <p:cNvPr id="73" name="Freeform: Shape 6">
                  <a:extLst>
                    <a:ext uri="{FF2B5EF4-FFF2-40B4-BE49-F238E27FC236}">
                      <a16:creationId xmlns:a16="http://schemas.microsoft.com/office/drawing/2014/main" id="{C842295D-747A-414E-95C6-EDCEBBCD4366}"/>
                    </a:ext>
                  </a:extLst>
                </p:cNvPr>
                <p:cNvSpPr/>
                <p:nvPr/>
              </p:nvSpPr>
              <p:spPr>
                <a:xfrm>
                  <a:off x="7615473" y="1752183"/>
                  <a:ext cx="4234841" cy="605964"/>
                </a:xfrm>
                <a:prstGeom prst="flowChartProcess">
                  <a:avLst/>
                </a:prstGeom>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spcFirstLastPara="0" vert="horz" wrap="square" lIns="346763" tIns="5715" rIns="335332" bIns="5715" numCol="1" spcCol="1270" anchor="ctr" anchorCtr="0">
                  <a:noAutofit/>
                </a:bodyPr>
                <a:lstStyle/>
                <a:p>
                  <a:pPr lvl="0" algn="ctr" defTabSz="400050">
                    <a:lnSpc>
                      <a:spcPct val="90000"/>
                    </a:lnSpc>
                    <a:spcBef>
                      <a:spcPct val="0"/>
                    </a:spcBef>
                    <a:spcAft>
                      <a:spcPct val="35000"/>
                    </a:spcAft>
                  </a:pPr>
                  <a:r>
                    <a:rPr lang="en-US" sz="1600" dirty="0"/>
                    <a:t>Office of the General Counsel</a:t>
                  </a:r>
                </a:p>
              </p:txBody>
            </p:sp>
            <p:sp>
              <p:nvSpPr>
                <p:cNvPr id="74" name="Flowchart: Process 73">
                  <a:extLst>
                    <a:ext uri="{FF2B5EF4-FFF2-40B4-BE49-F238E27FC236}">
                      <a16:creationId xmlns:a16="http://schemas.microsoft.com/office/drawing/2014/main" id="{FBB9A925-B326-46FB-98D8-0730F284B65A}"/>
                    </a:ext>
                  </a:extLst>
                </p:cNvPr>
                <p:cNvSpPr/>
                <p:nvPr/>
              </p:nvSpPr>
              <p:spPr>
                <a:xfrm>
                  <a:off x="346076" y="1749885"/>
                  <a:ext cx="4287358" cy="608262"/>
                </a:xfrm>
                <a:prstGeom prst="flowChartProcess">
                  <a:avLst/>
                </a:prstGeom>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spcFirstLastPara="0" vert="horz" wrap="square" lIns="346763" tIns="5715" rIns="335332" bIns="5715" numCol="1" spcCol="1270" anchor="ctr" anchorCtr="0">
                  <a:noAutofit/>
                </a:bodyPr>
                <a:lstStyle/>
                <a:p>
                  <a:pPr lvl="0" algn="ctr" defTabSz="400050">
                    <a:lnSpc>
                      <a:spcPct val="90000"/>
                    </a:lnSpc>
                    <a:spcBef>
                      <a:spcPct val="0"/>
                    </a:spcBef>
                    <a:spcAft>
                      <a:spcPct val="35000"/>
                    </a:spcAft>
                  </a:pPr>
                  <a:r>
                    <a:rPr lang="en-US" sz="1600" dirty="0"/>
                    <a:t>Chief Counsel for Advocacy, not involved in SBA litigation</a:t>
                  </a:r>
                </a:p>
              </p:txBody>
            </p:sp>
          </p:grpSp>
          <p:sp>
            <p:nvSpPr>
              <p:cNvPr id="71" name="Flowchart: Process 70">
                <a:extLst>
                  <a:ext uri="{FF2B5EF4-FFF2-40B4-BE49-F238E27FC236}">
                    <a16:creationId xmlns:a16="http://schemas.microsoft.com/office/drawing/2014/main" id="{BCA7DDCB-F9CB-4EAF-9BFD-6B44FC42FD01}"/>
                  </a:ext>
                </a:extLst>
              </p:cNvPr>
              <p:cNvSpPr/>
              <p:nvPr/>
            </p:nvSpPr>
            <p:spPr>
              <a:xfrm>
                <a:off x="4633434" y="1749885"/>
                <a:ext cx="2982039" cy="608780"/>
              </a:xfrm>
              <a:prstGeom prst="flowChartProcess">
                <a:avLst/>
              </a:prstGeom>
              <a:ln>
                <a:noFill/>
              </a:ln>
            </p:spPr>
            <p:style>
              <a:lnRef idx="3">
                <a:schemeClr val="lt1"/>
              </a:lnRef>
              <a:fillRef idx="1">
                <a:schemeClr val="accent1"/>
              </a:fillRef>
              <a:effectRef idx="1">
                <a:schemeClr val="accent1"/>
              </a:effectRef>
              <a:fontRef idx="minor">
                <a:schemeClr val="lt1"/>
              </a:fontRef>
            </p:style>
            <p:txBody>
              <a:bodyPr spcFirstLastPara="0" vert="horz" wrap="square" lIns="346763" tIns="5715" rIns="335332" bIns="5715" numCol="1" spcCol="1270" anchor="ctr" anchorCtr="0">
                <a:noAutofit/>
              </a:bodyPr>
              <a:lstStyle/>
              <a:p>
                <a:pPr marL="0" lvl="0" indent="0" algn="ctr" defTabSz="400050">
                  <a:lnSpc>
                    <a:spcPct val="90000"/>
                  </a:lnSpc>
                  <a:spcBef>
                    <a:spcPct val="0"/>
                  </a:spcBef>
                  <a:spcAft>
                    <a:spcPct val="35000"/>
                  </a:spcAft>
                  <a:buNone/>
                </a:pPr>
                <a:r>
                  <a:rPr lang="en-US" sz="2800" b="1" kern="1200" dirty="0"/>
                  <a:t>LEGAL</a:t>
                </a:r>
              </a:p>
            </p:txBody>
          </p:sp>
        </p:grpSp>
        <p:grpSp>
          <p:nvGrpSpPr>
            <p:cNvPr id="75" name="Group 74">
              <a:extLst>
                <a:ext uri="{FF2B5EF4-FFF2-40B4-BE49-F238E27FC236}">
                  <a16:creationId xmlns:a16="http://schemas.microsoft.com/office/drawing/2014/main" id="{3452AAC3-880A-4D23-AFD0-08F7B07E4514}"/>
                </a:ext>
              </a:extLst>
            </p:cNvPr>
            <p:cNvGrpSpPr/>
            <p:nvPr/>
          </p:nvGrpSpPr>
          <p:grpSpPr>
            <a:xfrm>
              <a:off x="331247" y="3809036"/>
              <a:ext cx="11504238" cy="608780"/>
              <a:chOff x="346076" y="1749885"/>
              <a:chExt cx="11504238" cy="608780"/>
            </a:xfrm>
            <a:effectLst>
              <a:outerShdw blurRad="50800" dist="38100" dir="5400000" algn="t" rotWithShape="0">
                <a:prstClr val="black">
                  <a:alpha val="40000"/>
                </a:prstClr>
              </a:outerShdw>
            </a:effectLst>
          </p:grpSpPr>
          <p:grpSp>
            <p:nvGrpSpPr>
              <p:cNvPr id="77" name="Group 76">
                <a:extLst>
                  <a:ext uri="{FF2B5EF4-FFF2-40B4-BE49-F238E27FC236}">
                    <a16:creationId xmlns:a16="http://schemas.microsoft.com/office/drawing/2014/main" id="{7965A8AE-E822-4448-A547-347BDC643C60}"/>
                  </a:ext>
                </a:extLst>
              </p:cNvPr>
              <p:cNvGrpSpPr/>
              <p:nvPr/>
            </p:nvGrpSpPr>
            <p:grpSpPr>
              <a:xfrm>
                <a:off x="346076" y="1749885"/>
                <a:ext cx="11504238" cy="608780"/>
                <a:chOff x="346076" y="1749885"/>
                <a:chExt cx="11504238" cy="608780"/>
              </a:xfrm>
            </p:grpSpPr>
            <p:sp>
              <p:nvSpPr>
                <p:cNvPr id="78" name="Freeform: Shape 6">
                  <a:extLst>
                    <a:ext uri="{FF2B5EF4-FFF2-40B4-BE49-F238E27FC236}">
                      <a16:creationId xmlns:a16="http://schemas.microsoft.com/office/drawing/2014/main" id="{6D79E877-67E4-4925-B47A-6B7E8A38723D}"/>
                    </a:ext>
                  </a:extLst>
                </p:cNvPr>
                <p:cNvSpPr/>
                <p:nvPr/>
              </p:nvSpPr>
              <p:spPr>
                <a:xfrm>
                  <a:off x="7615473" y="1752701"/>
                  <a:ext cx="4234841" cy="605964"/>
                </a:xfrm>
                <a:prstGeom prst="flowChartProcess">
                  <a:avLst/>
                </a:prstGeom>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spcFirstLastPara="0" vert="horz" wrap="square" lIns="346763" tIns="5715" rIns="335332" bIns="5715" numCol="1" spcCol="1270" anchor="ctr" anchorCtr="0">
                  <a:noAutofit/>
                </a:bodyPr>
                <a:lstStyle/>
                <a:p>
                  <a:pPr lvl="0" algn="ctr" defTabSz="400050">
                    <a:lnSpc>
                      <a:spcPct val="90000"/>
                    </a:lnSpc>
                    <a:spcBef>
                      <a:spcPct val="0"/>
                    </a:spcBef>
                    <a:spcAft>
                      <a:spcPct val="35000"/>
                    </a:spcAft>
                  </a:pPr>
                  <a:r>
                    <a:rPr lang="en-US" sz="1600" dirty="0"/>
                    <a:t>Network of 10 regional administrators and 50+ offices</a:t>
                  </a:r>
                </a:p>
              </p:txBody>
            </p:sp>
            <p:sp>
              <p:nvSpPr>
                <p:cNvPr id="79" name="Flowchart: Process 78">
                  <a:extLst>
                    <a:ext uri="{FF2B5EF4-FFF2-40B4-BE49-F238E27FC236}">
                      <a16:creationId xmlns:a16="http://schemas.microsoft.com/office/drawing/2014/main" id="{DCC38C0A-8444-41CF-A010-274D88AF88C8}"/>
                    </a:ext>
                  </a:extLst>
                </p:cNvPr>
                <p:cNvSpPr/>
                <p:nvPr/>
              </p:nvSpPr>
              <p:spPr>
                <a:xfrm>
                  <a:off x="346076" y="1749885"/>
                  <a:ext cx="4287358" cy="608262"/>
                </a:xfrm>
                <a:prstGeom prst="flowChartProcess">
                  <a:avLst/>
                </a:prstGeom>
                <a:ln>
                  <a:noFill/>
                </a:ln>
              </p:spPr>
              <p:style>
                <a:lnRef idx="2">
                  <a:schemeClr val="accent1"/>
                </a:lnRef>
                <a:fillRef idx="1">
                  <a:schemeClr val="lt1"/>
                </a:fillRef>
                <a:effectRef idx="0">
                  <a:schemeClr val="accent1"/>
                </a:effectRef>
                <a:fontRef idx="minor">
                  <a:schemeClr val="dk1"/>
                </a:fontRef>
              </p:style>
              <p:txBody>
                <a:bodyPr spcFirstLastPara="0" vert="horz" wrap="square" lIns="346763" tIns="5715" rIns="335332" bIns="5715" numCol="1" spcCol="1270" anchor="ctr" anchorCtr="0">
                  <a:noAutofit/>
                </a:bodyPr>
                <a:lstStyle/>
                <a:p>
                  <a:pPr lvl="0" algn="ctr" defTabSz="400050">
                    <a:lnSpc>
                      <a:spcPct val="90000"/>
                    </a:lnSpc>
                    <a:spcBef>
                      <a:spcPct val="0"/>
                    </a:spcBef>
                    <a:spcAft>
                      <a:spcPct val="35000"/>
                    </a:spcAft>
                  </a:pPr>
                  <a:r>
                    <a:rPr lang="en-US" sz="1600" dirty="0"/>
                    <a:t>10 regional advocates and 2 national advocates</a:t>
                  </a:r>
                </a:p>
              </p:txBody>
            </p:sp>
          </p:grpSp>
          <p:sp>
            <p:nvSpPr>
              <p:cNvPr id="76" name="Flowchart: Process 75">
                <a:extLst>
                  <a:ext uri="{FF2B5EF4-FFF2-40B4-BE49-F238E27FC236}">
                    <a16:creationId xmlns:a16="http://schemas.microsoft.com/office/drawing/2014/main" id="{4B73AABD-A779-4012-BA0C-BB7C7772C5E0}"/>
                  </a:ext>
                </a:extLst>
              </p:cNvPr>
              <p:cNvSpPr/>
              <p:nvPr/>
            </p:nvSpPr>
            <p:spPr>
              <a:xfrm>
                <a:off x="4633434" y="1749885"/>
                <a:ext cx="2982039" cy="608780"/>
              </a:xfrm>
              <a:prstGeom prst="flowChartProcess">
                <a:avLst/>
              </a:prstGeom>
              <a:ln>
                <a:noFill/>
              </a:ln>
            </p:spPr>
            <p:style>
              <a:lnRef idx="3">
                <a:schemeClr val="lt1"/>
              </a:lnRef>
              <a:fillRef idx="1">
                <a:schemeClr val="accent1"/>
              </a:fillRef>
              <a:effectRef idx="1">
                <a:schemeClr val="accent1"/>
              </a:effectRef>
              <a:fontRef idx="minor">
                <a:schemeClr val="lt1"/>
              </a:fontRef>
            </p:style>
            <p:txBody>
              <a:bodyPr spcFirstLastPara="0" vert="horz" wrap="square" lIns="346763" tIns="5715" rIns="335332" bIns="5715" numCol="1" spcCol="1270" anchor="ctr" anchorCtr="0">
                <a:noAutofit/>
              </a:bodyPr>
              <a:lstStyle/>
              <a:p>
                <a:pPr marL="0" lvl="0" indent="0" algn="ctr" defTabSz="400050">
                  <a:lnSpc>
                    <a:spcPct val="90000"/>
                  </a:lnSpc>
                  <a:spcBef>
                    <a:spcPct val="0"/>
                  </a:spcBef>
                  <a:spcAft>
                    <a:spcPct val="35000"/>
                  </a:spcAft>
                  <a:buNone/>
                </a:pPr>
                <a:r>
                  <a:rPr lang="en-US" sz="2800" b="1" kern="1200" dirty="0"/>
                  <a:t>OUTREACH</a:t>
                </a:r>
              </a:p>
            </p:txBody>
          </p:sp>
        </p:grpSp>
        <p:grpSp>
          <p:nvGrpSpPr>
            <p:cNvPr id="80" name="Group 79">
              <a:extLst>
                <a:ext uri="{FF2B5EF4-FFF2-40B4-BE49-F238E27FC236}">
                  <a16:creationId xmlns:a16="http://schemas.microsoft.com/office/drawing/2014/main" id="{BB5D469F-B7D8-45C7-80BE-D6CEFFDBD8D6}"/>
                </a:ext>
              </a:extLst>
            </p:cNvPr>
            <p:cNvGrpSpPr/>
            <p:nvPr/>
          </p:nvGrpSpPr>
          <p:grpSpPr>
            <a:xfrm>
              <a:off x="315428" y="4548078"/>
              <a:ext cx="11504238" cy="608780"/>
              <a:chOff x="346076" y="1749885"/>
              <a:chExt cx="11504238" cy="608780"/>
            </a:xfrm>
            <a:effectLst>
              <a:outerShdw blurRad="50800" dist="38100" dir="5400000" algn="t" rotWithShape="0">
                <a:prstClr val="black">
                  <a:alpha val="40000"/>
                </a:prstClr>
              </a:outerShdw>
            </a:effectLst>
          </p:grpSpPr>
          <p:grpSp>
            <p:nvGrpSpPr>
              <p:cNvPr id="82" name="Group 81">
                <a:extLst>
                  <a:ext uri="{FF2B5EF4-FFF2-40B4-BE49-F238E27FC236}">
                    <a16:creationId xmlns:a16="http://schemas.microsoft.com/office/drawing/2014/main" id="{E2D1FA60-7E37-43B4-82C0-F8FA73EED686}"/>
                  </a:ext>
                </a:extLst>
              </p:cNvPr>
              <p:cNvGrpSpPr/>
              <p:nvPr/>
            </p:nvGrpSpPr>
            <p:grpSpPr>
              <a:xfrm>
                <a:off x="346076" y="1750403"/>
                <a:ext cx="11504238" cy="608262"/>
                <a:chOff x="346076" y="1750403"/>
                <a:chExt cx="11504238" cy="608262"/>
              </a:xfrm>
            </p:grpSpPr>
            <p:sp>
              <p:nvSpPr>
                <p:cNvPr id="83" name="Freeform: Shape 6">
                  <a:extLst>
                    <a:ext uri="{FF2B5EF4-FFF2-40B4-BE49-F238E27FC236}">
                      <a16:creationId xmlns:a16="http://schemas.microsoft.com/office/drawing/2014/main" id="{9C360241-C4D8-401C-9689-100CA631BBE6}"/>
                    </a:ext>
                  </a:extLst>
                </p:cNvPr>
                <p:cNvSpPr/>
                <p:nvPr/>
              </p:nvSpPr>
              <p:spPr>
                <a:xfrm>
                  <a:off x="7615473" y="1750403"/>
                  <a:ext cx="4234841" cy="607482"/>
                </a:xfrm>
                <a:prstGeom prst="flowChartProcess">
                  <a:avLst/>
                </a:prstGeom>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spcFirstLastPara="0" vert="horz" wrap="square" lIns="346763" tIns="5715" rIns="335332" bIns="5715" numCol="1" spcCol="1270" anchor="ctr" anchorCtr="0">
                  <a:noAutofit/>
                </a:bodyPr>
                <a:lstStyle/>
                <a:p>
                  <a:pPr lvl="0" algn="ctr" defTabSz="400050">
                    <a:lnSpc>
                      <a:spcPct val="90000"/>
                    </a:lnSpc>
                    <a:spcBef>
                      <a:spcPct val="0"/>
                    </a:spcBef>
                    <a:spcAft>
                      <a:spcPct val="35000"/>
                    </a:spcAft>
                  </a:pPr>
                  <a:r>
                    <a:rPr lang="en-US" sz="1600" dirty="0"/>
                    <a:t>Reports on SBA program data</a:t>
                  </a:r>
                </a:p>
              </p:txBody>
            </p:sp>
            <p:sp>
              <p:nvSpPr>
                <p:cNvPr id="84" name="Flowchart: Process 83">
                  <a:extLst>
                    <a:ext uri="{FF2B5EF4-FFF2-40B4-BE49-F238E27FC236}">
                      <a16:creationId xmlns:a16="http://schemas.microsoft.com/office/drawing/2014/main" id="{CC993E4A-E94E-4FBC-B899-AD2DE18575E3}"/>
                    </a:ext>
                  </a:extLst>
                </p:cNvPr>
                <p:cNvSpPr/>
                <p:nvPr/>
              </p:nvSpPr>
              <p:spPr>
                <a:xfrm>
                  <a:off x="346076" y="1751183"/>
                  <a:ext cx="4287358" cy="607482"/>
                </a:xfrm>
                <a:prstGeom prst="flowChartProcess">
                  <a:avLst/>
                </a:prstGeom>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spcFirstLastPara="0" vert="horz" wrap="square" lIns="346763" tIns="5715" rIns="335332" bIns="5715" numCol="1" spcCol="1270" anchor="ctr" anchorCtr="0">
                  <a:noAutofit/>
                </a:bodyPr>
                <a:lstStyle/>
                <a:p>
                  <a:pPr lvl="0" algn="ctr" defTabSz="400050">
                    <a:lnSpc>
                      <a:spcPct val="90000"/>
                    </a:lnSpc>
                    <a:spcBef>
                      <a:spcPct val="0"/>
                    </a:spcBef>
                    <a:spcAft>
                      <a:spcPct val="35000"/>
                    </a:spcAft>
                  </a:pPr>
                  <a:r>
                    <a:rPr lang="en-US" sz="1600" dirty="0"/>
                    <a:t>Reports on small business data and impact of rules on small business</a:t>
                  </a:r>
                </a:p>
              </p:txBody>
            </p:sp>
          </p:grpSp>
          <p:sp>
            <p:nvSpPr>
              <p:cNvPr id="81" name="Flowchart: Process 80">
                <a:extLst>
                  <a:ext uri="{FF2B5EF4-FFF2-40B4-BE49-F238E27FC236}">
                    <a16:creationId xmlns:a16="http://schemas.microsoft.com/office/drawing/2014/main" id="{CCD3C09B-095F-4DC0-98AC-06DD806A0908}"/>
                  </a:ext>
                </a:extLst>
              </p:cNvPr>
              <p:cNvSpPr/>
              <p:nvPr/>
            </p:nvSpPr>
            <p:spPr>
              <a:xfrm>
                <a:off x="4633434" y="1749885"/>
                <a:ext cx="2982039" cy="608780"/>
              </a:xfrm>
              <a:prstGeom prst="flowChartProcess">
                <a:avLst/>
              </a:prstGeom>
              <a:ln>
                <a:noFill/>
              </a:ln>
            </p:spPr>
            <p:style>
              <a:lnRef idx="3">
                <a:schemeClr val="lt1"/>
              </a:lnRef>
              <a:fillRef idx="1">
                <a:schemeClr val="accent1"/>
              </a:fillRef>
              <a:effectRef idx="1">
                <a:schemeClr val="accent1"/>
              </a:effectRef>
              <a:fontRef idx="minor">
                <a:schemeClr val="lt1"/>
              </a:fontRef>
            </p:style>
            <p:txBody>
              <a:bodyPr spcFirstLastPara="0" vert="horz" wrap="square" lIns="346763" tIns="5715" rIns="335332" bIns="5715" numCol="1" spcCol="1270" anchor="ctr" anchorCtr="0">
                <a:noAutofit/>
              </a:bodyPr>
              <a:lstStyle/>
              <a:p>
                <a:pPr marL="0" lvl="0" indent="0" algn="ctr" defTabSz="400050">
                  <a:lnSpc>
                    <a:spcPct val="90000"/>
                  </a:lnSpc>
                  <a:spcBef>
                    <a:spcPct val="0"/>
                  </a:spcBef>
                  <a:spcAft>
                    <a:spcPct val="35000"/>
                  </a:spcAft>
                  <a:buNone/>
                </a:pPr>
                <a:r>
                  <a:rPr lang="en-US" sz="2800" b="1" kern="1200" dirty="0"/>
                  <a:t>RESEARCH</a:t>
                </a:r>
              </a:p>
            </p:txBody>
          </p:sp>
        </p:grpSp>
        <p:grpSp>
          <p:nvGrpSpPr>
            <p:cNvPr id="85" name="Group 84">
              <a:extLst>
                <a:ext uri="{FF2B5EF4-FFF2-40B4-BE49-F238E27FC236}">
                  <a16:creationId xmlns:a16="http://schemas.microsoft.com/office/drawing/2014/main" id="{1B02ACA0-8ED2-423B-85EA-7619DE41A21D}"/>
                </a:ext>
              </a:extLst>
            </p:cNvPr>
            <p:cNvGrpSpPr/>
            <p:nvPr/>
          </p:nvGrpSpPr>
          <p:grpSpPr>
            <a:xfrm>
              <a:off x="315428" y="5280779"/>
              <a:ext cx="11504238" cy="557226"/>
              <a:chOff x="346076" y="1775662"/>
              <a:chExt cx="11504238" cy="557226"/>
            </a:xfrm>
            <a:effectLst>
              <a:outerShdw blurRad="50800" dist="38100" dir="5400000" algn="t" rotWithShape="0">
                <a:prstClr val="black">
                  <a:alpha val="40000"/>
                </a:prstClr>
              </a:outerShdw>
            </a:effectLst>
          </p:grpSpPr>
          <p:grpSp>
            <p:nvGrpSpPr>
              <p:cNvPr id="87" name="Group 86">
                <a:extLst>
                  <a:ext uri="{FF2B5EF4-FFF2-40B4-BE49-F238E27FC236}">
                    <a16:creationId xmlns:a16="http://schemas.microsoft.com/office/drawing/2014/main" id="{397EF030-09D5-4DC0-900E-1A33F4DB786B}"/>
                  </a:ext>
                </a:extLst>
              </p:cNvPr>
              <p:cNvGrpSpPr/>
              <p:nvPr/>
            </p:nvGrpSpPr>
            <p:grpSpPr>
              <a:xfrm>
                <a:off x="346076" y="1775662"/>
                <a:ext cx="11504238" cy="557226"/>
                <a:chOff x="346076" y="1775662"/>
                <a:chExt cx="11504238" cy="557226"/>
              </a:xfrm>
            </p:grpSpPr>
            <p:sp>
              <p:nvSpPr>
                <p:cNvPr id="88" name="Freeform: Shape 6">
                  <a:extLst>
                    <a:ext uri="{FF2B5EF4-FFF2-40B4-BE49-F238E27FC236}">
                      <a16:creationId xmlns:a16="http://schemas.microsoft.com/office/drawing/2014/main" id="{F3B030DC-BE72-4651-AF68-3DCC4C51A53D}"/>
                    </a:ext>
                  </a:extLst>
                </p:cNvPr>
                <p:cNvSpPr/>
                <p:nvPr/>
              </p:nvSpPr>
              <p:spPr>
                <a:xfrm>
                  <a:off x="7615473" y="1775662"/>
                  <a:ext cx="4234841" cy="557226"/>
                </a:xfrm>
                <a:prstGeom prst="flowChartProcess">
                  <a:avLst/>
                </a:prstGeom>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spcFirstLastPara="0" vert="horz" wrap="square" lIns="346763" tIns="5715" rIns="335332" bIns="5715" numCol="1" spcCol="1270" anchor="ctr" anchorCtr="0">
                  <a:noAutofit/>
                </a:bodyPr>
                <a:lstStyle/>
                <a:p>
                  <a:pPr lvl="0" algn="ctr" defTabSz="400050">
                    <a:lnSpc>
                      <a:spcPct val="90000"/>
                    </a:lnSpc>
                    <a:spcBef>
                      <a:spcPct val="0"/>
                    </a:spcBef>
                    <a:spcAft>
                      <a:spcPct val="35000"/>
                    </a:spcAft>
                  </a:pPr>
                  <a:r>
                    <a:rPr lang="en-US" sz="1600" dirty="0"/>
                    <a:t>Various small business programs</a:t>
                  </a:r>
                </a:p>
              </p:txBody>
            </p:sp>
            <p:sp>
              <p:nvSpPr>
                <p:cNvPr id="89" name="Flowchart: Process 88">
                  <a:extLst>
                    <a:ext uri="{FF2B5EF4-FFF2-40B4-BE49-F238E27FC236}">
                      <a16:creationId xmlns:a16="http://schemas.microsoft.com/office/drawing/2014/main" id="{F23A76DA-F479-4453-BF91-8463D5DE6A97}"/>
                    </a:ext>
                  </a:extLst>
                </p:cNvPr>
                <p:cNvSpPr/>
                <p:nvPr/>
              </p:nvSpPr>
              <p:spPr>
                <a:xfrm>
                  <a:off x="346076" y="1782003"/>
                  <a:ext cx="4287358" cy="550367"/>
                </a:xfrm>
                <a:prstGeom prst="flowChartProcess">
                  <a:avLst/>
                </a:prstGeom>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spcFirstLastPara="0" vert="horz" wrap="square" lIns="346763" tIns="5715" rIns="335332" bIns="5715" numCol="1" spcCol="1270" anchor="ctr" anchorCtr="0">
                  <a:noAutofit/>
                </a:bodyPr>
                <a:lstStyle/>
                <a:p>
                  <a:pPr lvl="0" algn="ctr" defTabSz="400050">
                    <a:lnSpc>
                      <a:spcPct val="90000"/>
                    </a:lnSpc>
                    <a:spcBef>
                      <a:spcPct val="0"/>
                    </a:spcBef>
                    <a:spcAft>
                      <a:spcPct val="35000"/>
                    </a:spcAft>
                  </a:pPr>
                  <a:r>
                    <a:rPr lang="en-US" sz="1600" dirty="0"/>
                    <a:t>N/A</a:t>
                  </a:r>
                </a:p>
              </p:txBody>
            </p:sp>
          </p:grpSp>
          <p:sp>
            <p:nvSpPr>
              <p:cNvPr id="86" name="Flowchart: Process 85">
                <a:extLst>
                  <a:ext uri="{FF2B5EF4-FFF2-40B4-BE49-F238E27FC236}">
                    <a16:creationId xmlns:a16="http://schemas.microsoft.com/office/drawing/2014/main" id="{C6B92434-3F3D-4F7B-A91A-3A7B5EFC58EF}"/>
                  </a:ext>
                </a:extLst>
              </p:cNvPr>
              <p:cNvSpPr/>
              <p:nvPr/>
            </p:nvSpPr>
            <p:spPr>
              <a:xfrm>
                <a:off x="4633434" y="1782521"/>
                <a:ext cx="2982039" cy="550367"/>
              </a:xfrm>
              <a:prstGeom prst="flowChartProcess">
                <a:avLst/>
              </a:prstGeom>
              <a:ln>
                <a:noFill/>
              </a:ln>
            </p:spPr>
            <p:style>
              <a:lnRef idx="3">
                <a:schemeClr val="lt1"/>
              </a:lnRef>
              <a:fillRef idx="1">
                <a:schemeClr val="accent1"/>
              </a:fillRef>
              <a:effectRef idx="1">
                <a:schemeClr val="accent1"/>
              </a:effectRef>
              <a:fontRef idx="minor">
                <a:schemeClr val="lt1"/>
              </a:fontRef>
            </p:style>
            <p:txBody>
              <a:bodyPr spcFirstLastPara="0" vert="horz" wrap="square" lIns="346763" tIns="5715" rIns="335332" bIns="5715" numCol="1" spcCol="1270" anchor="ctr" anchorCtr="0">
                <a:noAutofit/>
              </a:bodyPr>
              <a:lstStyle/>
              <a:p>
                <a:pPr marL="0" lvl="0" indent="0" algn="ctr" defTabSz="400050">
                  <a:lnSpc>
                    <a:spcPct val="90000"/>
                  </a:lnSpc>
                  <a:spcBef>
                    <a:spcPct val="0"/>
                  </a:spcBef>
                  <a:spcAft>
                    <a:spcPct val="35000"/>
                  </a:spcAft>
                  <a:buNone/>
                </a:pPr>
                <a:r>
                  <a:rPr lang="en-US" sz="2800" b="1" kern="1200" dirty="0"/>
                  <a:t>LOANS</a:t>
                </a:r>
              </a:p>
            </p:txBody>
          </p:sp>
        </p:grpSp>
      </p:grpSp>
      <p:sp>
        <p:nvSpPr>
          <p:cNvPr id="54" name="Freeform: Shape 3">
            <a:extLst>
              <a:ext uri="{FF2B5EF4-FFF2-40B4-BE49-F238E27FC236}">
                <a16:creationId xmlns:a16="http://schemas.microsoft.com/office/drawing/2014/main" id="{FF514F8E-2141-48AE-8BD2-A75418A55A87}"/>
              </a:ext>
            </a:extLst>
          </p:cNvPr>
          <p:cNvSpPr/>
          <p:nvPr/>
        </p:nvSpPr>
        <p:spPr>
          <a:xfrm>
            <a:off x="8586900" y="802171"/>
            <a:ext cx="2283206" cy="614735"/>
          </a:xfrm>
          <a:prstGeom prst="flowChartProcess">
            <a:avLst/>
          </a:prstGeom>
          <a:solidFill>
            <a:schemeClr val="dk1"/>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spcFirstLastPara="0" vert="horz" wrap="square" lIns="429416" tIns="12700" rIns="404015"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SBA</a:t>
            </a:r>
          </a:p>
        </p:txBody>
      </p:sp>
      <p:sp>
        <p:nvSpPr>
          <p:cNvPr id="31" name="Freeform: Shape 3">
            <a:extLst>
              <a:ext uri="{FF2B5EF4-FFF2-40B4-BE49-F238E27FC236}">
                <a16:creationId xmlns:a16="http://schemas.microsoft.com/office/drawing/2014/main" id="{F18C5F1E-BC33-4D12-94A3-438A16D6103E}"/>
              </a:ext>
            </a:extLst>
          </p:cNvPr>
          <p:cNvSpPr/>
          <p:nvPr/>
        </p:nvSpPr>
        <p:spPr>
          <a:xfrm>
            <a:off x="1343762" y="802171"/>
            <a:ext cx="2283205" cy="614735"/>
          </a:xfrm>
          <a:prstGeom prst="flowChartProcess">
            <a:avLst/>
          </a:prstGeom>
          <a:solidFill>
            <a:schemeClr val="accent6"/>
          </a:solidFill>
          <a:ln w="76200">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29416" tIns="12700" rIns="404015" bIns="12700" numCol="1" spcCol="1270" anchor="ctr" anchorCtr="0">
            <a:noAutofit/>
          </a:bodyPr>
          <a:lstStyle/>
          <a:p>
            <a:pPr marL="0" lvl="0" indent="0" algn="ctr" defTabSz="889000">
              <a:lnSpc>
                <a:spcPct val="90000"/>
              </a:lnSpc>
              <a:spcBef>
                <a:spcPct val="0"/>
              </a:spcBef>
              <a:spcAft>
                <a:spcPct val="35000"/>
              </a:spcAft>
              <a:buNone/>
            </a:pPr>
            <a:r>
              <a:rPr lang="en-US" sz="2000" b="1" dirty="0"/>
              <a:t>Advocacy</a:t>
            </a:r>
            <a:endParaRPr lang="en-US" sz="2000" b="1" kern="1200" dirty="0"/>
          </a:p>
        </p:txBody>
      </p:sp>
      <p:sp>
        <p:nvSpPr>
          <p:cNvPr id="33" name="Title 32">
            <a:extLst>
              <a:ext uri="{FF2B5EF4-FFF2-40B4-BE49-F238E27FC236}">
                <a16:creationId xmlns:a16="http://schemas.microsoft.com/office/drawing/2014/main" id="{B56DB570-DCC8-4B94-B8B9-C50868B3E5E3}"/>
              </a:ext>
            </a:extLst>
          </p:cNvPr>
          <p:cNvSpPr>
            <a:spLocks noGrp="1"/>
          </p:cNvSpPr>
          <p:nvPr>
            <p:ph type="title"/>
          </p:nvPr>
        </p:nvSpPr>
        <p:spPr/>
        <p:txBody>
          <a:bodyPr>
            <a:normAutofit/>
          </a:bodyPr>
          <a:lstStyle/>
          <a:p>
            <a:r>
              <a:rPr lang="en-US" b="1" dirty="0"/>
              <a:t>SBA and Advocacy Compared</a:t>
            </a:r>
            <a:endParaRPr lang="en-US" dirty="0"/>
          </a:p>
        </p:txBody>
      </p:sp>
    </p:spTree>
    <p:extLst>
      <p:ext uri="{BB962C8B-B14F-4D97-AF65-F5344CB8AC3E}">
        <p14:creationId xmlns:p14="http://schemas.microsoft.com/office/powerpoint/2010/main" val="2814717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3" name="Group 32" descr="SBA Ombudsman vs. Office of Advocacy&#10;Unfair Regulatory Enforcement vs. Rulemaking Process&#10;The Ombudsman helps small businesses who are subject to excessive or unfair federal regulatory enforcement of existing regulations.&#10;This may include repetitive audits or investigations, excessive fines or penalties, threats, retaliation or other unfair enforcement action.&#10;Advocacy works with federal agencies when they draft new regulations to avoid excessive small business regulatory burdens and finds alternatives to reduce the impact on small business.&#10;&#10;Independent Office vs. Impartial Liaison&#10;Advocacy acts as an independent office and advances the views and concerns of small business before Congress, the White House, federal agencies, federal courts, and state policymakers. &#10;The Chief Counsel for Advocacy is appointed by the President and confirmed by the U.S. Senate.&#10;The SBA Ombudsman is an office within SBA. They refer comments submitted by small business to the appropriate agency for a high-level fairness review. They work across the federal government to address small business concerns.&#10;&#10;Regional Outreach vs. Regulatory Fairness Boards&#10;Advocacy has 10 regional advocates, a national rural affairs advocate, and a manufacturing and technology advocate. This team identifies issues and concerns of small business owners.&#10;They work with local and state officials and legislators, and the Chief Counsel for Advocacy to develop programs and policies that support small business growth.&#10;The SBA Administrator appoints 10 Small Business Regional Regulatory Fairness Boards. &#10;The boards advise the Ombudsman on matters of federal regulatory concern to small businesses. &#10;The Ombudsman coordinates the Regulatory Fairness Boards which help connect small businesses with resources available through the Ombudsman’s Office.&#10;&#10;While the Office of Advocacy and the SBA Ombudsman work with different parts of the rulemaking process, they also often cooperate due to the similarity of their mission and goals to help small business. &#10;&#10;&#10;&#10;&#10;&#10;&#10;&#10;">
            <a:extLst>
              <a:ext uri="{FF2B5EF4-FFF2-40B4-BE49-F238E27FC236}">
                <a16:creationId xmlns:a16="http://schemas.microsoft.com/office/drawing/2014/main" id="{FF8122FC-C07D-4523-937B-4FACD06A9357}"/>
              </a:ext>
            </a:extLst>
          </p:cNvPr>
          <p:cNvGrpSpPr/>
          <p:nvPr/>
        </p:nvGrpSpPr>
        <p:grpSpPr>
          <a:xfrm>
            <a:off x="320143" y="98768"/>
            <a:ext cx="11770454" cy="5728981"/>
            <a:chOff x="320143" y="98768"/>
            <a:chExt cx="11770454" cy="5728981"/>
          </a:xfrm>
        </p:grpSpPr>
        <p:grpSp>
          <p:nvGrpSpPr>
            <p:cNvPr id="19" name="Group 18">
              <a:extLst>
                <a:ext uri="{FF2B5EF4-FFF2-40B4-BE49-F238E27FC236}">
                  <a16:creationId xmlns:a16="http://schemas.microsoft.com/office/drawing/2014/main" id="{C260B064-F715-4400-802B-C86B75AB0659}"/>
                </a:ext>
              </a:extLst>
            </p:cNvPr>
            <p:cNvGrpSpPr/>
            <p:nvPr/>
          </p:nvGrpSpPr>
          <p:grpSpPr>
            <a:xfrm>
              <a:off x="320143" y="707108"/>
              <a:ext cx="5771153" cy="5120641"/>
              <a:chOff x="216980" y="466163"/>
              <a:chExt cx="5771153" cy="5120641"/>
            </a:xfrm>
          </p:grpSpPr>
          <p:sp>
            <p:nvSpPr>
              <p:cNvPr id="8" name="Freeform: Shape 7">
                <a:extLst>
                  <a:ext uri="{FF2B5EF4-FFF2-40B4-BE49-F238E27FC236}">
                    <a16:creationId xmlns:a16="http://schemas.microsoft.com/office/drawing/2014/main" id="{6B378EA2-698B-4DDE-80D1-DFD178D1E1EE}"/>
                  </a:ext>
                </a:extLst>
              </p:cNvPr>
              <p:cNvSpPr/>
              <p:nvPr/>
            </p:nvSpPr>
            <p:spPr>
              <a:xfrm>
                <a:off x="216980" y="466163"/>
                <a:ext cx="5771153" cy="5120641"/>
              </a:xfrm>
              <a:custGeom>
                <a:avLst/>
                <a:gdLst>
                  <a:gd name="connsiteX0" fmla="*/ 0 w 5571639"/>
                  <a:gd name="connsiteY0" fmla="*/ 474345 h 4743449"/>
                  <a:gd name="connsiteX1" fmla="*/ 474345 w 5571639"/>
                  <a:gd name="connsiteY1" fmla="*/ 0 h 4743449"/>
                  <a:gd name="connsiteX2" fmla="*/ 5097294 w 5571639"/>
                  <a:gd name="connsiteY2" fmla="*/ 0 h 4743449"/>
                  <a:gd name="connsiteX3" fmla="*/ 5571639 w 5571639"/>
                  <a:gd name="connsiteY3" fmla="*/ 474345 h 4743449"/>
                  <a:gd name="connsiteX4" fmla="*/ 5571639 w 5571639"/>
                  <a:gd name="connsiteY4" fmla="*/ 4269104 h 4743449"/>
                  <a:gd name="connsiteX5" fmla="*/ 5097294 w 5571639"/>
                  <a:gd name="connsiteY5" fmla="*/ 4743449 h 4743449"/>
                  <a:gd name="connsiteX6" fmla="*/ 474345 w 5571639"/>
                  <a:gd name="connsiteY6" fmla="*/ 4743449 h 4743449"/>
                  <a:gd name="connsiteX7" fmla="*/ 0 w 5571639"/>
                  <a:gd name="connsiteY7" fmla="*/ 4269104 h 4743449"/>
                  <a:gd name="connsiteX8" fmla="*/ 0 w 5571639"/>
                  <a:gd name="connsiteY8" fmla="*/ 474345 h 4743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71639" h="4743449">
                    <a:moveTo>
                      <a:pt x="0" y="474345"/>
                    </a:moveTo>
                    <a:cubicBezTo>
                      <a:pt x="0" y="212371"/>
                      <a:pt x="212371" y="0"/>
                      <a:pt x="474345" y="0"/>
                    </a:cubicBezTo>
                    <a:lnTo>
                      <a:pt x="5097294" y="0"/>
                    </a:lnTo>
                    <a:cubicBezTo>
                      <a:pt x="5359268" y="0"/>
                      <a:pt x="5571639" y="212371"/>
                      <a:pt x="5571639" y="474345"/>
                    </a:cubicBezTo>
                    <a:lnTo>
                      <a:pt x="5571639" y="4269104"/>
                    </a:lnTo>
                    <a:cubicBezTo>
                      <a:pt x="5571639" y="4531078"/>
                      <a:pt x="5359268" y="4743449"/>
                      <a:pt x="5097294" y="4743449"/>
                    </a:cubicBezTo>
                    <a:lnTo>
                      <a:pt x="474345" y="4743449"/>
                    </a:lnTo>
                    <a:cubicBezTo>
                      <a:pt x="212371" y="4743449"/>
                      <a:pt x="0" y="4531078"/>
                      <a:pt x="0" y="4269104"/>
                    </a:cubicBezTo>
                    <a:lnTo>
                      <a:pt x="0" y="474345"/>
                    </a:lnTo>
                    <a:close/>
                  </a:path>
                </a:pathLst>
              </a:custGeom>
              <a:solidFill>
                <a:schemeClr val="bg1"/>
              </a:solidFill>
              <a:ln w="57150">
                <a:solidFill>
                  <a:schemeClr val="accent1"/>
                </a:solidFill>
              </a:ln>
              <a:effectLst/>
            </p:spPr>
            <p:style>
              <a:lnRef idx="0">
                <a:schemeClr val="dk1">
                  <a:hueOff val="0"/>
                  <a:satOff val="0"/>
                  <a:lumOff val="0"/>
                  <a:alphaOff val="0"/>
                </a:schemeClr>
              </a:lnRef>
              <a:fillRef idx="1">
                <a:schemeClr val="accent5">
                  <a:tint val="40000"/>
                  <a:hueOff val="0"/>
                  <a:satOff val="0"/>
                  <a:lumOff val="0"/>
                  <a:alphaOff val="0"/>
                </a:schemeClr>
              </a:fillRef>
              <a:effectRef idx="0">
                <a:scrgbClr r="0" g="0" b="0"/>
              </a:effectRef>
              <a:fontRef idx="minor">
                <a:schemeClr val="dk1">
                  <a:hueOff val="0"/>
                  <a:satOff val="0"/>
                  <a:lumOff val="0"/>
                  <a:alphaOff val="0"/>
                </a:schemeClr>
              </a:fontRef>
            </p:style>
            <p:txBody>
              <a:bodyPr spcFirstLastPara="0" vert="horz" wrap="square" lIns="148590" tIns="148590" rIns="148590" bIns="3469004" numCol="1" spcCol="1270" anchor="ctr" anchorCtr="0">
                <a:noAutofit/>
              </a:bodyPr>
              <a:lstStyle/>
              <a:p>
                <a:pPr marL="0" lvl="0" indent="0" algn="ctr" defTabSz="1733550">
                  <a:lnSpc>
                    <a:spcPct val="90000"/>
                  </a:lnSpc>
                  <a:spcBef>
                    <a:spcPct val="0"/>
                  </a:spcBef>
                  <a:spcAft>
                    <a:spcPct val="35000"/>
                  </a:spcAft>
                  <a:buNone/>
                </a:pPr>
                <a:endParaRPr lang="en-US" sz="3600" b="1" kern="1200" dirty="0">
                  <a:solidFill>
                    <a:schemeClr val="bg1"/>
                  </a:solidFill>
                </a:endParaRPr>
              </a:p>
            </p:txBody>
          </p:sp>
          <p:sp>
            <p:nvSpPr>
              <p:cNvPr id="11" name="Freeform: Shape 10">
                <a:extLst>
                  <a:ext uri="{FF2B5EF4-FFF2-40B4-BE49-F238E27FC236}">
                    <a16:creationId xmlns:a16="http://schemas.microsoft.com/office/drawing/2014/main" id="{6DBB3628-8FF0-468A-8C37-1B132603D4A1}"/>
                  </a:ext>
                </a:extLst>
              </p:cNvPr>
              <p:cNvSpPr/>
              <p:nvPr/>
            </p:nvSpPr>
            <p:spPr>
              <a:xfrm>
                <a:off x="511846" y="4054033"/>
                <a:ext cx="5223419" cy="1006001"/>
              </a:xfrm>
              <a:custGeom>
                <a:avLst/>
                <a:gdLst>
                  <a:gd name="connsiteX0" fmla="*/ 0 w 4457311"/>
                  <a:gd name="connsiteY0" fmla="*/ 93190 h 931898"/>
                  <a:gd name="connsiteX1" fmla="*/ 93190 w 4457311"/>
                  <a:gd name="connsiteY1" fmla="*/ 0 h 931898"/>
                  <a:gd name="connsiteX2" fmla="*/ 4364121 w 4457311"/>
                  <a:gd name="connsiteY2" fmla="*/ 0 h 931898"/>
                  <a:gd name="connsiteX3" fmla="*/ 4457311 w 4457311"/>
                  <a:gd name="connsiteY3" fmla="*/ 93190 h 931898"/>
                  <a:gd name="connsiteX4" fmla="*/ 4457311 w 4457311"/>
                  <a:gd name="connsiteY4" fmla="*/ 838708 h 931898"/>
                  <a:gd name="connsiteX5" fmla="*/ 4364121 w 4457311"/>
                  <a:gd name="connsiteY5" fmla="*/ 931898 h 931898"/>
                  <a:gd name="connsiteX6" fmla="*/ 93190 w 4457311"/>
                  <a:gd name="connsiteY6" fmla="*/ 931898 h 931898"/>
                  <a:gd name="connsiteX7" fmla="*/ 0 w 4457311"/>
                  <a:gd name="connsiteY7" fmla="*/ 838708 h 931898"/>
                  <a:gd name="connsiteX8" fmla="*/ 0 w 4457311"/>
                  <a:gd name="connsiteY8" fmla="*/ 93190 h 93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57311" h="931898">
                    <a:moveTo>
                      <a:pt x="0" y="93190"/>
                    </a:moveTo>
                    <a:cubicBezTo>
                      <a:pt x="0" y="41723"/>
                      <a:pt x="41723" y="0"/>
                      <a:pt x="93190" y="0"/>
                    </a:cubicBezTo>
                    <a:lnTo>
                      <a:pt x="4364121" y="0"/>
                    </a:lnTo>
                    <a:cubicBezTo>
                      <a:pt x="4415588" y="0"/>
                      <a:pt x="4457311" y="41723"/>
                      <a:pt x="4457311" y="93190"/>
                    </a:cubicBezTo>
                    <a:lnTo>
                      <a:pt x="4457311" y="838708"/>
                    </a:lnTo>
                    <a:cubicBezTo>
                      <a:pt x="4457311" y="890175"/>
                      <a:pt x="4415588" y="931898"/>
                      <a:pt x="4364121" y="931898"/>
                    </a:cubicBezTo>
                    <a:lnTo>
                      <a:pt x="93190" y="931898"/>
                    </a:lnTo>
                    <a:cubicBezTo>
                      <a:pt x="41723" y="931898"/>
                      <a:pt x="0" y="890175"/>
                      <a:pt x="0" y="838708"/>
                    </a:cubicBezTo>
                    <a:lnTo>
                      <a:pt x="0" y="93190"/>
                    </a:lnTo>
                    <a:close/>
                  </a:path>
                </a:pathLst>
              </a:custGeom>
              <a:solidFill>
                <a:srgbClr val="197E4E"/>
              </a:solidFill>
            </p:spPr>
            <p:style>
              <a:lnRef idx="3">
                <a:schemeClr val="lt1">
                  <a:hueOff val="0"/>
                  <a:satOff val="0"/>
                  <a:lumOff val="0"/>
                  <a:alphaOff val="0"/>
                </a:schemeClr>
              </a:lnRef>
              <a:fillRef idx="1">
                <a:scrgbClr r="0" g="0" b="0"/>
              </a:fillRef>
              <a:effectRef idx="1">
                <a:schemeClr val="accent5">
                  <a:hueOff val="-1815690"/>
                  <a:satOff val="18755"/>
                  <a:lumOff val="6354"/>
                  <a:alphaOff val="0"/>
                </a:schemeClr>
              </a:effectRef>
              <a:fontRef idx="minor">
                <a:schemeClr val="lt1"/>
              </a:fontRef>
            </p:style>
            <p:txBody>
              <a:bodyPr spcFirstLastPara="0" vert="horz" wrap="square" lIns="83174" tIns="69204" rIns="83174" bIns="69204" numCol="1" spcCol="1270" anchor="ctr" anchorCtr="0">
                <a:noAutofit/>
              </a:bodyPr>
              <a:lstStyle/>
              <a:p>
                <a:pPr marL="0" lvl="0" indent="0" algn="ctr" defTabSz="977900">
                  <a:lnSpc>
                    <a:spcPct val="90000"/>
                  </a:lnSpc>
                  <a:spcBef>
                    <a:spcPct val="0"/>
                  </a:spcBef>
                  <a:spcAft>
                    <a:spcPct val="35000"/>
                  </a:spcAft>
                  <a:buNone/>
                </a:pPr>
                <a:r>
                  <a:rPr lang="en-US" sz="2400" b="1" kern="1200" cap="none" baseline="0" dirty="0">
                    <a:effectLst/>
                    <a:latin typeface="+mn-lt"/>
                  </a:rPr>
                  <a:t>Regional Outreach</a:t>
                </a:r>
              </a:p>
            </p:txBody>
          </p:sp>
          <p:sp>
            <p:nvSpPr>
              <p:cNvPr id="10" name="Freeform: Shape 9">
                <a:extLst>
                  <a:ext uri="{FF2B5EF4-FFF2-40B4-BE49-F238E27FC236}">
                    <a16:creationId xmlns:a16="http://schemas.microsoft.com/office/drawing/2014/main" id="{747FC583-7C0E-48C7-BEB2-4B3BC6ECA631}"/>
                  </a:ext>
                </a:extLst>
              </p:cNvPr>
              <p:cNvSpPr/>
              <p:nvPr/>
            </p:nvSpPr>
            <p:spPr>
              <a:xfrm>
                <a:off x="511846" y="2978766"/>
                <a:ext cx="5223419" cy="1006001"/>
              </a:xfrm>
              <a:custGeom>
                <a:avLst/>
                <a:gdLst>
                  <a:gd name="connsiteX0" fmla="*/ 0 w 4457311"/>
                  <a:gd name="connsiteY0" fmla="*/ 93190 h 931898"/>
                  <a:gd name="connsiteX1" fmla="*/ 93190 w 4457311"/>
                  <a:gd name="connsiteY1" fmla="*/ 0 h 931898"/>
                  <a:gd name="connsiteX2" fmla="*/ 4364121 w 4457311"/>
                  <a:gd name="connsiteY2" fmla="*/ 0 h 931898"/>
                  <a:gd name="connsiteX3" fmla="*/ 4457311 w 4457311"/>
                  <a:gd name="connsiteY3" fmla="*/ 93190 h 931898"/>
                  <a:gd name="connsiteX4" fmla="*/ 4457311 w 4457311"/>
                  <a:gd name="connsiteY4" fmla="*/ 838708 h 931898"/>
                  <a:gd name="connsiteX5" fmla="*/ 4364121 w 4457311"/>
                  <a:gd name="connsiteY5" fmla="*/ 931898 h 931898"/>
                  <a:gd name="connsiteX6" fmla="*/ 93190 w 4457311"/>
                  <a:gd name="connsiteY6" fmla="*/ 931898 h 931898"/>
                  <a:gd name="connsiteX7" fmla="*/ 0 w 4457311"/>
                  <a:gd name="connsiteY7" fmla="*/ 838708 h 931898"/>
                  <a:gd name="connsiteX8" fmla="*/ 0 w 4457311"/>
                  <a:gd name="connsiteY8" fmla="*/ 93190 h 93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57311" h="931898">
                    <a:moveTo>
                      <a:pt x="0" y="93190"/>
                    </a:moveTo>
                    <a:cubicBezTo>
                      <a:pt x="0" y="41723"/>
                      <a:pt x="41723" y="0"/>
                      <a:pt x="93190" y="0"/>
                    </a:cubicBezTo>
                    <a:lnTo>
                      <a:pt x="4364121" y="0"/>
                    </a:lnTo>
                    <a:cubicBezTo>
                      <a:pt x="4415588" y="0"/>
                      <a:pt x="4457311" y="41723"/>
                      <a:pt x="4457311" y="93190"/>
                    </a:cubicBezTo>
                    <a:lnTo>
                      <a:pt x="4457311" y="838708"/>
                    </a:lnTo>
                    <a:cubicBezTo>
                      <a:pt x="4457311" y="890175"/>
                      <a:pt x="4415588" y="931898"/>
                      <a:pt x="4364121" y="931898"/>
                    </a:cubicBezTo>
                    <a:lnTo>
                      <a:pt x="93190" y="931898"/>
                    </a:lnTo>
                    <a:cubicBezTo>
                      <a:pt x="41723" y="931898"/>
                      <a:pt x="0" y="890175"/>
                      <a:pt x="0" y="838708"/>
                    </a:cubicBezTo>
                    <a:lnTo>
                      <a:pt x="0" y="93190"/>
                    </a:lnTo>
                    <a:close/>
                  </a:path>
                </a:pathLst>
              </a:custGeom>
              <a:solidFill>
                <a:srgbClr val="223369"/>
              </a:solidFill>
            </p:spPr>
            <p:style>
              <a:lnRef idx="3">
                <a:schemeClr val="lt1">
                  <a:hueOff val="0"/>
                  <a:satOff val="0"/>
                  <a:lumOff val="0"/>
                  <a:alphaOff val="0"/>
                </a:schemeClr>
              </a:lnRef>
              <a:fillRef idx="1">
                <a:scrgbClr r="0" g="0" b="0"/>
              </a:fillRef>
              <a:effectRef idx="1">
                <a:schemeClr val="accent5">
                  <a:hueOff val="-907845"/>
                  <a:satOff val="9378"/>
                  <a:lumOff val="3177"/>
                  <a:alphaOff val="0"/>
                </a:schemeClr>
              </a:effectRef>
              <a:fontRef idx="minor">
                <a:schemeClr val="lt1"/>
              </a:fontRef>
            </p:style>
            <p:txBody>
              <a:bodyPr spcFirstLastPara="0" vert="horz" wrap="square" lIns="83174" tIns="69204" rIns="83174" bIns="69204" numCol="1" spcCol="1270" anchor="ctr" anchorCtr="0">
                <a:noAutofit/>
              </a:bodyPr>
              <a:lstStyle/>
              <a:p>
                <a:pPr marL="0" lvl="0" indent="0" algn="ctr" defTabSz="977900">
                  <a:lnSpc>
                    <a:spcPct val="90000"/>
                  </a:lnSpc>
                  <a:spcBef>
                    <a:spcPct val="0"/>
                  </a:spcBef>
                  <a:spcAft>
                    <a:spcPct val="35000"/>
                  </a:spcAft>
                  <a:buNone/>
                </a:pPr>
                <a:r>
                  <a:rPr lang="en-US" sz="2400" b="1" kern="1200" cap="none" baseline="0" dirty="0">
                    <a:effectLst/>
                    <a:latin typeface="+mn-lt"/>
                  </a:rPr>
                  <a:t>Independent Office</a:t>
                </a:r>
                <a:endParaRPr lang="en-US" sz="2400" b="1" kern="1200" dirty="0"/>
              </a:p>
            </p:txBody>
          </p:sp>
          <p:sp>
            <p:nvSpPr>
              <p:cNvPr id="9" name="Freeform: Shape 8">
                <a:extLst>
                  <a:ext uri="{FF2B5EF4-FFF2-40B4-BE49-F238E27FC236}">
                    <a16:creationId xmlns:a16="http://schemas.microsoft.com/office/drawing/2014/main" id="{AD75E04E-6FD3-47BC-9089-72F4446B3877}"/>
                  </a:ext>
                </a:extLst>
              </p:cNvPr>
              <p:cNvSpPr/>
              <p:nvPr/>
            </p:nvSpPr>
            <p:spPr>
              <a:xfrm>
                <a:off x="511847" y="1903499"/>
                <a:ext cx="5223419" cy="1006001"/>
              </a:xfrm>
              <a:custGeom>
                <a:avLst/>
                <a:gdLst>
                  <a:gd name="connsiteX0" fmla="*/ 0 w 4457311"/>
                  <a:gd name="connsiteY0" fmla="*/ 93190 h 931898"/>
                  <a:gd name="connsiteX1" fmla="*/ 93190 w 4457311"/>
                  <a:gd name="connsiteY1" fmla="*/ 0 h 931898"/>
                  <a:gd name="connsiteX2" fmla="*/ 4364121 w 4457311"/>
                  <a:gd name="connsiteY2" fmla="*/ 0 h 931898"/>
                  <a:gd name="connsiteX3" fmla="*/ 4457311 w 4457311"/>
                  <a:gd name="connsiteY3" fmla="*/ 93190 h 931898"/>
                  <a:gd name="connsiteX4" fmla="*/ 4457311 w 4457311"/>
                  <a:gd name="connsiteY4" fmla="*/ 838708 h 931898"/>
                  <a:gd name="connsiteX5" fmla="*/ 4364121 w 4457311"/>
                  <a:gd name="connsiteY5" fmla="*/ 931898 h 931898"/>
                  <a:gd name="connsiteX6" fmla="*/ 93190 w 4457311"/>
                  <a:gd name="connsiteY6" fmla="*/ 931898 h 931898"/>
                  <a:gd name="connsiteX7" fmla="*/ 0 w 4457311"/>
                  <a:gd name="connsiteY7" fmla="*/ 838708 h 931898"/>
                  <a:gd name="connsiteX8" fmla="*/ 0 w 4457311"/>
                  <a:gd name="connsiteY8" fmla="*/ 93190 h 93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57311" h="931898">
                    <a:moveTo>
                      <a:pt x="0" y="93190"/>
                    </a:moveTo>
                    <a:cubicBezTo>
                      <a:pt x="0" y="41723"/>
                      <a:pt x="41723" y="0"/>
                      <a:pt x="93190" y="0"/>
                    </a:cubicBezTo>
                    <a:lnTo>
                      <a:pt x="4364121" y="0"/>
                    </a:lnTo>
                    <a:cubicBezTo>
                      <a:pt x="4415588" y="0"/>
                      <a:pt x="4457311" y="41723"/>
                      <a:pt x="4457311" y="93190"/>
                    </a:cubicBezTo>
                    <a:lnTo>
                      <a:pt x="4457311" y="838708"/>
                    </a:lnTo>
                    <a:cubicBezTo>
                      <a:pt x="4457311" y="890175"/>
                      <a:pt x="4415588" y="931898"/>
                      <a:pt x="4364121" y="931898"/>
                    </a:cubicBezTo>
                    <a:lnTo>
                      <a:pt x="93190" y="931898"/>
                    </a:lnTo>
                    <a:cubicBezTo>
                      <a:pt x="41723" y="931898"/>
                      <a:pt x="0" y="890175"/>
                      <a:pt x="0" y="838708"/>
                    </a:cubicBezTo>
                    <a:lnTo>
                      <a:pt x="0" y="93190"/>
                    </a:lnTo>
                    <a:close/>
                  </a:path>
                </a:pathLst>
              </a:custGeom>
              <a:solidFill>
                <a:srgbClr val="1F5658"/>
              </a:solidFill>
            </p:spPr>
            <p:style>
              <a:lnRef idx="3">
                <a:schemeClr val="lt1">
                  <a:hueOff val="0"/>
                  <a:satOff val="0"/>
                  <a:lumOff val="0"/>
                  <a:alphaOff val="0"/>
                </a:schemeClr>
              </a:lnRef>
              <a:fillRef idx="1">
                <a:scrgbClr r="0" g="0" b="0"/>
              </a:fillRef>
              <a:effectRef idx="1">
                <a:schemeClr val="accent5">
                  <a:hueOff val="0"/>
                  <a:satOff val="0"/>
                  <a:lumOff val="0"/>
                  <a:alphaOff val="0"/>
                </a:schemeClr>
              </a:effectRef>
              <a:fontRef idx="minor">
                <a:schemeClr val="lt1"/>
              </a:fontRef>
            </p:style>
            <p:txBody>
              <a:bodyPr spcFirstLastPara="0" vert="horz" wrap="square" lIns="83174" tIns="69204" rIns="83174" bIns="69204" numCol="1" spcCol="1270" anchor="ctr" anchorCtr="0">
                <a:noAutofit/>
              </a:bodyPr>
              <a:lstStyle/>
              <a:p>
                <a:pPr marL="0" lvl="0" indent="0" algn="ctr" defTabSz="977900">
                  <a:lnSpc>
                    <a:spcPct val="90000"/>
                  </a:lnSpc>
                  <a:spcBef>
                    <a:spcPct val="0"/>
                  </a:spcBef>
                  <a:spcAft>
                    <a:spcPct val="35000"/>
                  </a:spcAft>
                  <a:buNone/>
                </a:pPr>
                <a:r>
                  <a:rPr lang="en-US" sz="2400" b="1" kern="1200" cap="none" baseline="0" dirty="0">
                    <a:effectLst/>
                    <a:latin typeface="+mn-lt"/>
                  </a:rPr>
                  <a:t>Advocates for small business in rulemaking process</a:t>
                </a:r>
                <a:endParaRPr lang="en-US" sz="2400" b="1" kern="1200" dirty="0"/>
              </a:p>
            </p:txBody>
          </p:sp>
        </p:grpSp>
        <p:grpSp>
          <p:nvGrpSpPr>
            <p:cNvPr id="18" name="Group 17">
              <a:extLst>
                <a:ext uri="{FF2B5EF4-FFF2-40B4-BE49-F238E27FC236}">
                  <a16:creationId xmlns:a16="http://schemas.microsoft.com/office/drawing/2014/main" id="{8D9D4F5F-3DCA-44DC-BBC3-D2E58ACCD70D}"/>
                </a:ext>
              </a:extLst>
            </p:cNvPr>
            <p:cNvGrpSpPr/>
            <p:nvPr/>
          </p:nvGrpSpPr>
          <p:grpSpPr>
            <a:xfrm>
              <a:off x="6319444" y="704618"/>
              <a:ext cx="5771153" cy="5120640"/>
              <a:chOff x="6113222" y="463674"/>
              <a:chExt cx="5771153" cy="5120640"/>
            </a:xfrm>
          </p:grpSpPr>
          <p:sp>
            <p:nvSpPr>
              <p:cNvPr id="12" name="Freeform: Shape 11">
                <a:extLst>
                  <a:ext uri="{FF2B5EF4-FFF2-40B4-BE49-F238E27FC236}">
                    <a16:creationId xmlns:a16="http://schemas.microsoft.com/office/drawing/2014/main" id="{A1C8CF9A-69C5-4500-A0F7-64F586375039}"/>
                  </a:ext>
                </a:extLst>
              </p:cNvPr>
              <p:cNvSpPr/>
              <p:nvPr/>
            </p:nvSpPr>
            <p:spPr>
              <a:xfrm>
                <a:off x="6113222" y="463674"/>
                <a:ext cx="5771153" cy="5120640"/>
              </a:xfrm>
              <a:custGeom>
                <a:avLst/>
                <a:gdLst>
                  <a:gd name="connsiteX0" fmla="*/ 0 w 5571639"/>
                  <a:gd name="connsiteY0" fmla="*/ 474345 h 4743449"/>
                  <a:gd name="connsiteX1" fmla="*/ 474345 w 5571639"/>
                  <a:gd name="connsiteY1" fmla="*/ 0 h 4743449"/>
                  <a:gd name="connsiteX2" fmla="*/ 5097294 w 5571639"/>
                  <a:gd name="connsiteY2" fmla="*/ 0 h 4743449"/>
                  <a:gd name="connsiteX3" fmla="*/ 5571639 w 5571639"/>
                  <a:gd name="connsiteY3" fmla="*/ 474345 h 4743449"/>
                  <a:gd name="connsiteX4" fmla="*/ 5571639 w 5571639"/>
                  <a:gd name="connsiteY4" fmla="*/ 4269104 h 4743449"/>
                  <a:gd name="connsiteX5" fmla="*/ 5097294 w 5571639"/>
                  <a:gd name="connsiteY5" fmla="*/ 4743449 h 4743449"/>
                  <a:gd name="connsiteX6" fmla="*/ 474345 w 5571639"/>
                  <a:gd name="connsiteY6" fmla="*/ 4743449 h 4743449"/>
                  <a:gd name="connsiteX7" fmla="*/ 0 w 5571639"/>
                  <a:gd name="connsiteY7" fmla="*/ 4269104 h 4743449"/>
                  <a:gd name="connsiteX8" fmla="*/ 0 w 5571639"/>
                  <a:gd name="connsiteY8" fmla="*/ 474345 h 4743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71639" h="4743449">
                    <a:moveTo>
                      <a:pt x="0" y="474345"/>
                    </a:moveTo>
                    <a:cubicBezTo>
                      <a:pt x="0" y="212371"/>
                      <a:pt x="212371" y="0"/>
                      <a:pt x="474345" y="0"/>
                    </a:cubicBezTo>
                    <a:lnTo>
                      <a:pt x="5097294" y="0"/>
                    </a:lnTo>
                    <a:cubicBezTo>
                      <a:pt x="5359268" y="0"/>
                      <a:pt x="5571639" y="212371"/>
                      <a:pt x="5571639" y="474345"/>
                    </a:cubicBezTo>
                    <a:lnTo>
                      <a:pt x="5571639" y="4269104"/>
                    </a:lnTo>
                    <a:cubicBezTo>
                      <a:pt x="5571639" y="4531078"/>
                      <a:pt x="5359268" y="4743449"/>
                      <a:pt x="5097294" y="4743449"/>
                    </a:cubicBezTo>
                    <a:lnTo>
                      <a:pt x="474345" y="4743449"/>
                    </a:lnTo>
                    <a:cubicBezTo>
                      <a:pt x="212371" y="4743449"/>
                      <a:pt x="0" y="4531078"/>
                      <a:pt x="0" y="4269104"/>
                    </a:cubicBezTo>
                    <a:lnTo>
                      <a:pt x="0" y="474345"/>
                    </a:lnTo>
                    <a:close/>
                  </a:path>
                </a:pathLst>
              </a:custGeom>
              <a:solidFill>
                <a:schemeClr val="bg1"/>
              </a:solidFill>
              <a:ln w="57150">
                <a:solidFill>
                  <a:srgbClr val="002E6D"/>
                </a:solidFill>
              </a:ln>
              <a:effectLst>
                <a:outerShdw blurRad="50800" dist="38100" dir="2700000" algn="tl" rotWithShape="0">
                  <a:prstClr val="black">
                    <a:alpha val="40000"/>
                  </a:prstClr>
                </a:outerShdw>
              </a:effectLst>
            </p:spPr>
            <p:style>
              <a:lnRef idx="0">
                <a:schemeClr val="dk1">
                  <a:hueOff val="0"/>
                  <a:satOff val="0"/>
                  <a:lumOff val="0"/>
                  <a:alphaOff val="0"/>
                </a:schemeClr>
              </a:lnRef>
              <a:fillRef idx="1">
                <a:schemeClr val="accent5">
                  <a:tint val="40000"/>
                  <a:hueOff val="0"/>
                  <a:satOff val="0"/>
                  <a:lumOff val="0"/>
                  <a:alphaOff val="0"/>
                </a:schemeClr>
              </a:fillRef>
              <a:effectRef idx="0">
                <a:scrgbClr r="0" g="0" b="0"/>
              </a:effectRef>
              <a:fontRef idx="minor">
                <a:schemeClr val="dk1">
                  <a:hueOff val="0"/>
                  <a:satOff val="0"/>
                  <a:lumOff val="0"/>
                  <a:alphaOff val="0"/>
                </a:schemeClr>
              </a:fontRef>
            </p:style>
            <p:txBody>
              <a:bodyPr spcFirstLastPara="0" vert="horz" wrap="square" lIns="148590" tIns="148590" rIns="148590" bIns="3469004" numCol="1" spcCol="1270" anchor="ctr" anchorCtr="0">
                <a:noAutofit/>
              </a:bodyPr>
              <a:lstStyle/>
              <a:p>
                <a:pPr marL="0" lvl="0" indent="0" algn="ctr" defTabSz="1733550">
                  <a:lnSpc>
                    <a:spcPct val="90000"/>
                  </a:lnSpc>
                  <a:spcBef>
                    <a:spcPct val="0"/>
                  </a:spcBef>
                  <a:spcAft>
                    <a:spcPct val="35000"/>
                  </a:spcAft>
                  <a:buNone/>
                </a:pPr>
                <a:endParaRPr lang="en-US" sz="3600" b="1" kern="1200" dirty="0">
                  <a:solidFill>
                    <a:schemeClr val="bg1"/>
                  </a:solidFill>
                </a:endParaRPr>
              </a:p>
            </p:txBody>
          </p:sp>
          <p:sp>
            <p:nvSpPr>
              <p:cNvPr id="15" name="Freeform: Shape 14">
                <a:extLst>
                  <a:ext uri="{FF2B5EF4-FFF2-40B4-BE49-F238E27FC236}">
                    <a16:creationId xmlns:a16="http://schemas.microsoft.com/office/drawing/2014/main" id="{08B460AF-A047-45AA-BC1C-CC316D1A2B2D}"/>
                  </a:ext>
                </a:extLst>
              </p:cNvPr>
              <p:cNvSpPr/>
              <p:nvPr/>
            </p:nvSpPr>
            <p:spPr>
              <a:xfrm>
                <a:off x="6313588" y="4054033"/>
                <a:ext cx="5370419" cy="1006001"/>
              </a:xfrm>
              <a:custGeom>
                <a:avLst/>
                <a:gdLst>
                  <a:gd name="connsiteX0" fmla="*/ 0 w 4457311"/>
                  <a:gd name="connsiteY0" fmla="*/ 93190 h 931898"/>
                  <a:gd name="connsiteX1" fmla="*/ 93190 w 4457311"/>
                  <a:gd name="connsiteY1" fmla="*/ 0 h 931898"/>
                  <a:gd name="connsiteX2" fmla="*/ 4364121 w 4457311"/>
                  <a:gd name="connsiteY2" fmla="*/ 0 h 931898"/>
                  <a:gd name="connsiteX3" fmla="*/ 4457311 w 4457311"/>
                  <a:gd name="connsiteY3" fmla="*/ 93190 h 931898"/>
                  <a:gd name="connsiteX4" fmla="*/ 4457311 w 4457311"/>
                  <a:gd name="connsiteY4" fmla="*/ 838708 h 931898"/>
                  <a:gd name="connsiteX5" fmla="*/ 4364121 w 4457311"/>
                  <a:gd name="connsiteY5" fmla="*/ 931898 h 931898"/>
                  <a:gd name="connsiteX6" fmla="*/ 93190 w 4457311"/>
                  <a:gd name="connsiteY6" fmla="*/ 931898 h 931898"/>
                  <a:gd name="connsiteX7" fmla="*/ 0 w 4457311"/>
                  <a:gd name="connsiteY7" fmla="*/ 838708 h 931898"/>
                  <a:gd name="connsiteX8" fmla="*/ 0 w 4457311"/>
                  <a:gd name="connsiteY8" fmla="*/ 93190 h 93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57311" h="931898">
                    <a:moveTo>
                      <a:pt x="0" y="93190"/>
                    </a:moveTo>
                    <a:cubicBezTo>
                      <a:pt x="0" y="41723"/>
                      <a:pt x="41723" y="0"/>
                      <a:pt x="93190" y="0"/>
                    </a:cubicBezTo>
                    <a:lnTo>
                      <a:pt x="4364121" y="0"/>
                    </a:lnTo>
                    <a:cubicBezTo>
                      <a:pt x="4415588" y="0"/>
                      <a:pt x="4457311" y="41723"/>
                      <a:pt x="4457311" y="93190"/>
                    </a:cubicBezTo>
                    <a:lnTo>
                      <a:pt x="4457311" y="838708"/>
                    </a:lnTo>
                    <a:cubicBezTo>
                      <a:pt x="4457311" y="890175"/>
                      <a:pt x="4415588" y="931898"/>
                      <a:pt x="4364121" y="931898"/>
                    </a:cubicBezTo>
                    <a:lnTo>
                      <a:pt x="93190" y="931898"/>
                    </a:lnTo>
                    <a:cubicBezTo>
                      <a:pt x="41723" y="931898"/>
                      <a:pt x="0" y="890175"/>
                      <a:pt x="0" y="838708"/>
                    </a:cubicBezTo>
                    <a:lnTo>
                      <a:pt x="0" y="93190"/>
                    </a:lnTo>
                    <a:close/>
                  </a:path>
                </a:pathLst>
              </a:custGeom>
            </p:spPr>
            <p:style>
              <a:lnRef idx="3">
                <a:schemeClr val="lt1">
                  <a:hueOff val="0"/>
                  <a:satOff val="0"/>
                  <a:lumOff val="0"/>
                  <a:alphaOff val="0"/>
                </a:schemeClr>
              </a:lnRef>
              <a:fillRef idx="1">
                <a:schemeClr val="accent5">
                  <a:hueOff val="-4539226"/>
                  <a:satOff val="46888"/>
                  <a:lumOff val="15884"/>
                  <a:alphaOff val="0"/>
                </a:schemeClr>
              </a:fillRef>
              <a:effectRef idx="1">
                <a:schemeClr val="accent5">
                  <a:hueOff val="-4539226"/>
                  <a:satOff val="46888"/>
                  <a:lumOff val="15884"/>
                  <a:alphaOff val="0"/>
                </a:schemeClr>
              </a:effectRef>
              <a:fontRef idx="minor">
                <a:schemeClr val="lt1"/>
              </a:fontRef>
            </p:style>
            <p:txBody>
              <a:bodyPr spcFirstLastPara="0" vert="horz" wrap="square" lIns="83174" tIns="69204" rIns="83174" bIns="69204" numCol="1" spcCol="1270" anchor="ctr" anchorCtr="0">
                <a:noAutofit/>
              </a:bodyPr>
              <a:lstStyle/>
              <a:p>
                <a:pPr marL="0" lvl="0" indent="0" algn="ctr" defTabSz="977900">
                  <a:lnSpc>
                    <a:spcPct val="90000"/>
                  </a:lnSpc>
                  <a:spcBef>
                    <a:spcPct val="0"/>
                  </a:spcBef>
                  <a:spcAft>
                    <a:spcPct val="35000"/>
                  </a:spcAft>
                  <a:buNone/>
                </a:pPr>
                <a:r>
                  <a:rPr lang="en-US" sz="2400" b="1" kern="1200" cap="none" baseline="0" dirty="0">
                    <a:effectLst/>
                    <a:latin typeface="+mn-lt"/>
                  </a:rPr>
                  <a:t>Regulatory Fairness Boards</a:t>
                </a:r>
              </a:p>
            </p:txBody>
          </p:sp>
          <p:sp>
            <p:nvSpPr>
              <p:cNvPr id="14" name="Freeform: Shape 13">
                <a:extLst>
                  <a:ext uri="{FF2B5EF4-FFF2-40B4-BE49-F238E27FC236}">
                    <a16:creationId xmlns:a16="http://schemas.microsoft.com/office/drawing/2014/main" id="{9D7DEAD5-DF65-4BB9-AC3D-C46D8DDA5171}"/>
                  </a:ext>
                </a:extLst>
              </p:cNvPr>
              <p:cNvSpPr/>
              <p:nvPr/>
            </p:nvSpPr>
            <p:spPr>
              <a:xfrm>
                <a:off x="6313590" y="2978766"/>
                <a:ext cx="5370419" cy="1006001"/>
              </a:xfrm>
              <a:custGeom>
                <a:avLst/>
                <a:gdLst>
                  <a:gd name="connsiteX0" fmla="*/ 0 w 4457311"/>
                  <a:gd name="connsiteY0" fmla="*/ 93190 h 931898"/>
                  <a:gd name="connsiteX1" fmla="*/ 93190 w 4457311"/>
                  <a:gd name="connsiteY1" fmla="*/ 0 h 931898"/>
                  <a:gd name="connsiteX2" fmla="*/ 4364121 w 4457311"/>
                  <a:gd name="connsiteY2" fmla="*/ 0 h 931898"/>
                  <a:gd name="connsiteX3" fmla="*/ 4457311 w 4457311"/>
                  <a:gd name="connsiteY3" fmla="*/ 93190 h 931898"/>
                  <a:gd name="connsiteX4" fmla="*/ 4457311 w 4457311"/>
                  <a:gd name="connsiteY4" fmla="*/ 838708 h 931898"/>
                  <a:gd name="connsiteX5" fmla="*/ 4364121 w 4457311"/>
                  <a:gd name="connsiteY5" fmla="*/ 931898 h 931898"/>
                  <a:gd name="connsiteX6" fmla="*/ 93190 w 4457311"/>
                  <a:gd name="connsiteY6" fmla="*/ 931898 h 931898"/>
                  <a:gd name="connsiteX7" fmla="*/ 0 w 4457311"/>
                  <a:gd name="connsiteY7" fmla="*/ 838708 h 931898"/>
                  <a:gd name="connsiteX8" fmla="*/ 0 w 4457311"/>
                  <a:gd name="connsiteY8" fmla="*/ 93190 h 93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57311" h="931898">
                    <a:moveTo>
                      <a:pt x="0" y="93190"/>
                    </a:moveTo>
                    <a:cubicBezTo>
                      <a:pt x="0" y="41723"/>
                      <a:pt x="41723" y="0"/>
                      <a:pt x="93190" y="0"/>
                    </a:cubicBezTo>
                    <a:lnTo>
                      <a:pt x="4364121" y="0"/>
                    </a:lnTo>
                    <a:cubicBezTo>
                      <a:pt x="4415588" y="0"/>
                      <a:pt x="4457311" y="41723"/>
                      <a:pt x="4457311" y="93190"/>
                    </a:cubicBezTo>
                    <a:lnTo>
                      <a:pt x="4457311" y="838708"/>
                    </a:lnTo>
                    <a:cubicBezTo>
                      <a:pt x="4457311" y="890175"/>
                      <a:pt x="4415588" y="931898"/>
                      <a:pt x="4364121" y="931898"/>
                    </a:cubicBezTo>
                    <a:lnTo>
                      <a:pt x="93190" y="931898"/>
                    </a:lnTo>
                    <a:cubicBezTo>
                      <a:pt x="41723" y="931898"/>
                      <a:pt x="0" y="890175"/>
                      <a:pt x="0" y="838708"/>
                    </a:cubicBezTo>
                    <a:lnTo>
                      <a:pt x="0" y="93190"/>
                    </a:lnTo>
                    <a:close/>
                  </a:path>
                </a:pathLst>
              </a:custGeom>
              <a:solidFill>
                <a:srgbClr val="223369"/>
              </a:solidFill>
            </p:spPr>
            <p:style>
              <a:lnRef idx="3">
                <a:schemeClr val="lt1">
                  <a:hueOff val="0"/>
                  <a:satOff val="0"/>
                  <a:lumOff val="0"/>
                  <a:alphaOff val="0"/>
                </a:schemeClr>
              </a:lnRef>
              <a:fillRef idx="1">
                <a:scrgbClr r="0" g="0" b="0"/>
              </a:fillRef>
              <a:effectRef idx="1">
                <a:schemeClr val="accent5">
                  <a:hueOff val="-3631381"/>
                  <a:satOff val="37510"/>
                  <a:lumOff val="12707"/>
                  <a:alphaOff val="0"/>
                </a:schemeClr>
              </a:effectRef>
              <a:fontRef idx="minor">
                <a:schemeClr val="lt1"/>
              </a:fontRef>
            </p:style>
            <p:txBody>
              <a:bodyPr spcFirstLastPara="0" vert="horz" wrap="square" lIns="83174" tIns="69204" rIns="83174" bIns="69204" numCol="1" spcCol="1270" anchor="ctr" anchorCtr="0">
                <a:noAutofit/>
              </a:bodyPr>
              <a:lstStyle/>
              <a:p>
                <a:pPr marL="0" lvl="0" indent="0" algn="ctr" defTabSz="977900">
                  <a:lnSpc>
                    <a:spcPct val="90000"/>
                  </a:lnSpc>
                  <a:spcBef>
                    <a:spcPct val="0"/>
                  </a:spcBef>
                  <a:spcAft>
                    <a:spcPct val="35000"/>
                  </a:spcAft>
                  <a:buNone/>
                </a:pPr>
                <a:r>
                  <a:rPr lang="en-US" sz="2400" b="1" kern="1200" cap="none" baseline="0" dirty="0">
                    <a:effectLst/>
                    <a:latin typeface="+mn-lt"/>
                  </a:rPr>
                  <a:t>Impartial Liaison</a:t>
                </a:r>
                <a:endParaRPr lang="en-US" sz="2400" b="1" kern="1200" dirty="0"/>
              </a:p>
            </p:txBody>
          </p:sp>
          <p:sp>
            <p:nvSpPr>
              <p:cNvPr id="13" name="Freeform: Shape 12">
                <a:extLst>
                  <a:ext uri="{FF2B5EF4-FFF2-40B4-BE49-F238E27FC236}">
                    <a16:creationId xmlns:a16="http://schemas.microsoft.com/office/drawing/2014/main" id="{A4AC802B-0E8B-431D-9A23-59863E69B5F5}"/>
                  </a:ext>
                </a:extLst>
              </p:cNvPr>
              <p:cNvSpPr/>
              <p:nvPr/>
            </p:nvSpPr>
            <p:spPr>
              <a:xfrm>
                <a:off x="6313590" y="1903499"/>
                <a:ext cx="5370419" cy="1006001"/>
              </a:xfrm>
              <a:custGeom>
                <a:avLst/>
                <a:gdLst>
                  <a:gd name="connsiteX0" fmla="*/ 0 w 4457311"/>
                  <a:gd name="connsiteY0" fmla="*/ 93190 h 931898"/>
                  <a:gd name="connsiteX1" fmla="*/ 93190 w 4457311"/>
                  <a:gd name="connsiteY1" fmla="*/ 0 h 931898"/>
                  <a:gd name="connsiteX2" fmla="*/ 4364121 w 4457311"/>
                  <a:gd name="connsiteY2" fmla="*/ 0 h 931898"/>
                  <a:gd name="connsiteX3" fmla="*/ 4457311 w 4457311"/>
                  <a:gd name="connsiteY3" fmla="*/ 93190 h 931898"/>
                  <a:gd name="connsiteX4" fmla="*/ 4457311 w 4457311"/>
                  <a:gd name="connsiteY4" fmla="*/ 838708 h 931898"/>
                  <a:gd name="connsiteX5" fmla="*/ 4364121 w 4457311"/>
                  <a:gd name="connsiteY5" fmla="*/ 931898 h 931898"/>
                  <a:gd name="connsiteX6" fmla="*/ 93190 w 4457311"/>
                  <a:gd name="connsiteY6" fmla="*/ 931898 h 931898"/>
                  <a:gd name="connsiteX7" fmla="*/ 0 w 4457311"/>
                  <a:gd name="connsiteY7" fmla="*/ 838708 h 931898"/>
                  <a:gd name="connsiteX8" fmla="*/ 0 w 4457311"/>
                  <a:gd name="connsiteY8" fmla="*/ 93190 h 93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57311" h="931898">
                    <a:moveTo>
                      <a:pt x="0" y="93190"/>
                    </a:moveTo>
                    <a:cubicBezTo>
                      <a:pt x="0" y="41723"/>
                      <a:pt x="41723" y="0"/>
                      <a:pt x="93190" y="0"/>
                    </a:cubicBezTo>
                    <a:lnTo>
                      <a:pt x="4364121" y="0"/>
                    </a:lnTo>
                    <a:cubicBezTo>
                      <a:pt x="4415588" y="0"/>
                      <a:pt x="4457311" y="41723"/>
                      <a:pt x="4457311" y="93190"/>
                    </a:cubicBezTo>
                    <a:lnTo>
                      <a:pt x="4457311" y="838708"/>
                    </a:lnTo>
                    <a:cubicBezTo>
                      <a:pt x="4457311" y="890175"/>
                      <a:pt x="4415588" y="931898"/>
                      <a:pt x="4364121" y="931898"/>
                    </a:cubicBezTo>
                    <a:lnTo>
                      <a:pt x="93190" y="931898"/>
                    </a:lnTo>
                    <a:cubicBezTo>
                      <a:pt x="41723" y="931898"/>
                      <a:pt x="0" y="890175"/>
                      <a:pt x="0" y="838708"/>
                    </a:cubicBezTo>
                    <a:lnTo>
                      <a:pt x="0" y="93190"/>
                    </a:lnTo>
                    <a:close/>
                  </a:path>
                </a:pathLst>
              </a:custGeom>
              <a:solidFill>
                <a:srgbClr val="1F5658"/>
              </a:solidFill>
            </p:spPr>
            <p:style>
              <a:lnRef idx="3">
                <a:schemeClr val="lt1">
                  <a:hueOff val="0"/>
                  <a:satOff val="0"/>
                  <a:lumOff val="0"/>
                  <a:alphaOff val="0"/>
                </a:schemeClr>
              </a:lnRef>
              <a:fillRef idx="1">
                <a:scrgbClr r="0" g="0" b="0"/>
              </a:fillRef>
              <a:effectRef idx="1">
                <a:schemeClr val="accent5">
                  <a:hueOff val="-2723535"/>
                  <a:satOff val="28133"/>
                  <a:lumOff val="9530"/>
                  <a:alphaOff val="0"/>
                </a:schemeClr>
              </a:effectRef>
              <a:fontRef idx="minor">
                <a:schemeClr val="lt1"/>
              </a:fontRef>
            </p:style>
            <p:txBody>
              <a:bodyPr spcFirstLastPara="0" vert="horz" wrap="square" lIns="83174" tIns="69204" rIns="83174" bIns="69204" numCol="1" spcCol="1270" anchor="ctr" anchorCtr="0">
                <a:noAutofit/>
              </a:bodyPr>
              <a:lstStyle/>
              <a:p>
                <a:pPr marL="0" lvl="0" indent="0" algn="ctr" defTabSz="977900">
                  <a:lnSpc>
                    <a:spcPct val="90000"/>
                  </a:lnSpc>
                  <a:spcBef>
                    <a:spcPct val="0"/>
                  </a:spcBef>
                  <a:spcAft>
                    <a:spcPct val="35000"/>
                  </a:spcAft>
                  <a:buNone/>
                </a:pPr>
                <a:r>
                  <a:rPr lang="en-US" sz="2400" b="1" kern="1200" cap="none" baseline="0" dirty="0">
                    <a:effectLst/>
                    <a:latin typeface="+mn-lt"/>
                  </a:rPr>
                  <a:t>Helps small businesses with unfair enforcement of existing regulations</a:t>
                </a:r>
                <a:endParaRPr lang="en-US" sz="2400" b="1" kern="1200" dirty="0"/>
              </a:p>
            </p:txBody>
          </p:sp>
        </p:grpSp>
        <p:sp>
          <p:nvSpPr>
            <p:cNvPr id="24" name="Rectangle 23">
              <a:extLst>
                <a:ext uri="{FF2B5EF4-FFF2-40B4-BE49-F238E27FC236}">
                  <a16:creationId xmlns:a16="http://schemas.microsoft.com/office/drawing/2014/main" id="{B6435093-8FE0-409D-977B-E3AFAFE247A5}"/>
                </a:ext>
              </a:extLst>
            </p:cNvPr>
            <p:cNvSpPr/>
            <p:nvPr/>
          </p:nvSpPr>
          <p:spPr>
            <a:xfrm>
              <a:off x="6438076" y="1484246"/>
              <a:ext cx="5533886" cy="590931"/>
            </a:xfrm>
            <a:prstGeom prst="rect">
              <a:avLst/>
            </a:prstGeom>
          </p:spPr>
          <p:txBody>
            <a:bodyPr wrap="none">
              <a:spAutoFit/>
            </a:bodyPr>
            <a:lstStyle/>
            <a:p>
              <a:pPr lvl="0" algn="ctr" defTabSz="1733550">
                <a:lnSpc>
                  <a:spcPct val="90000"/>
                </a:lnSpc>
                <a:spcBef>
                  <a:spcPct val="0"/>
                </a:spcBef>
                <a:spcAft>
                  <a:spcPct val="35000"/>
                </a:spcAft>
              </a:pPr>
              <a:r>
                <a:rPr lang="en-US" sz="3600" b="1" dirty="0">
                  <a:solidFill>
                    <a:schemeClr val="accent1"/>
                  </a:solidFill>
                </a:rPr>
                <a:t>SBA National Ombudsman</a:t>
              </a:r>
            </a:p>
          </p:txBody>
        </p:sp>
        <p:sp>
          <p:nvSpPr>
            <p:cNvPr id="22" name="Rectangle 21">
              <a:extLst>
                <a:ext uri="{FF2B5EF4-FFF2-40B4-BE49-F238E27FC236}">
                  <a16:creationId xmlns:a16="http://schemas.microsoft.com/office/drawing/2014/main" id="{84024C03-FF7B-4608-9B42-7FD3D52CCF46}"/>
                </a:ext>
              </a:extLst>
            </p:cNvPr>
            <p:cNvSpPr/>
            <p:nvPr/>
          </p:nvSpPr>
          <p:spPr>
            <a:xfrm>
              <a:off x="1143294" y="1484245"/>
              <a:ext cx="3935693" cy="590931"/>
            </a:xfrm>
            <a:prstGeom prst="rect">
              <a:avLst/>
            </a:prstGeom>
          </p:spPr>
          <p:txBody>
            <a:bodyPr wrap="none">
              <a:spAutoFit/>
            </a:bodyPr>
            <a:lstStyle/>
            <a:p>
              <a:pPr lvl="0" algn="ctr" defTabSz="1733550">
                <a:lnSpc>
                  <a:spcPct val="90000"/>
                </a:lnSpc>
                <a:spcBef>
                  <a:spcPct val="0"/>
                </a:spcBef>
                <a:spcAft>
                  <a:spcPct val="35000"/>
                </a:spcAft>
              </a:pPr>
              <a:r>
                <a:rPr lang="en-US" sz="3600" b="1" dirty="0">
                  <a:solidFill>
                    <a:schemeClr val="accent1"/>
                  </a:solidFill>
                </a:rPr>
                <a:t>Office of Advocacy</a:t>
              </a:r>
            </a:p>
          </p:txBody>
        </p:sp>
        <p:sp>
          <p:nvSpPr>
            <p:cNvPr id="25" name="Freeform: Shape 3">
              <a:extLst>
                <a:ext uri="{FF2B5EF4-FFF2-40B4-BE49-F238E27FC236}">
                  <a16:creationId xmlns:a16="http://schemas.microsoft.com/office/drawing/2014/main" id="{2995F526-E052-4271-AE40-8BF42DEC9EFA}"/>
                </a:ext>
              </a:extLst>
            </p:cNvPr>
            <p:cNvSpPr/>
            <p:nvPr/>
          </p:nvSpPr>
          <p:spPr>
            <a:xfrm>
              <a:off x="3111141" y="98768"/>
              <a:ext cx="6145154" cy="1152515"/>
            </a:xfrm>
            <a:prstGeom prst="flowChartProcess">
              <a:avLst/>
            </a:prstGeom>
            <a:solidFill>
              <a:schemeClr val="accent1"/>
            </a:solidFill>
            <a:ln>
              <a:solidFill>
                <a:schemeClr val="accent1"/>
              </a:solidFill>
            </a:ln>
          </p:spPr>
          <p:style>
            <a:lnRef idx="2">
              <a:schemeClr val="accent3"/>
            </a:lnRef>
            <a:fillRef idx="1">
              <a:schemeClr val="lt1"/>
            </a:fillRef>
            <a:effectRef idx="0">
              <a:schemeClr val="accent3"/>
            </a:effectRef>
            <a:fontRef idx="minor">
              <a:schemeClr val="dk1"/>
            </a:fontRef>
          </p:style>
          <p:txBody>
            <a:bodyPr spcFirstLastPara="0" vert="horz" wrap="square" lIns="429416" tIns="12700" rIns="404015" bIns="12700" numCol="1" spcCol="1270" anchor="ctr" anchorCtr="0">
              <a:noAutofit/>
            </a:bodyPr>
            <a:lstStyle/>
            <a:p>
              <a:pPr marL="0" lvl="0" indent="0" algn="ctr" defTabSz="889000">
                <a:lnSpc>
                  <a:spcPct val="90000"/>
                </a:lnSpc>
                <a:spcBef>
                  <a:spcPct val="0"/>
                </a:spcBef>
                <a:spcAft>
                  <a:spcPct val="35000"/>
                </a:spcAft>
                <a:buNone/>
              </a:pPr>
              <a:r>
                <a:rPr lang="en-US" sz="3600" b="1" kern="1200" dirty="0">
                  <a:solidFill>
                    <a:schemeClr val="bg1"/>
                  </a:solidFill>
                </a:rPr>
                <a:t>Advocacy and SBA Ombudsman Compared</a:t>
              </a:r>
            </a:p>
          </p:txBody>
        </p:sp>
      </p:grpSp>
      <p:sp>
        <p:nvSpPr>
          <p:cNvPr id="34" name="Title 33">
            <a:extLst>
              <a:ext uri="{FF2B5EF4-FFF2-40B4-BE49-F238E27FC236}">
                <a16:creationId xmlns:a16="http://schemas.microsoft.com/office/drawing/2014/main" id="{85725F11-88FD-4326-9B6E-12818590B46E}"/>
              </a:ext>
            </a:extLst>
          </p:cNvPr>
          <p:cNvSpPr>
            <a:spLocks noGrp="1"/>
          </p:cNvSpPr>
          <p:nvPr>
            <p:ph type="title" idx="4294967295"/>
          </p:nvPr>
        </p:nvSpPr>
        <p:spPr>
          <a:xfrm>
            <a:off x="838200" y="-1009651"/>
            <a:ext cx="10515600" cy="1009651"/>
          </a:xfrm>
        </p:spPr>
        <p:txBody>
          <a:bodyPr vert="horz" lIns="91440" tIns="45720" rIns="91440" bIns="45720" rtlCol="0" anchor="b">
            <a:normAutofit/>
          </a:bodyPr>
          <a:lstStyle/>
          <a:p>
            <a:r>
              <a:rPr lang="en-US" dirty="0"/>
              <a:t>Advocacy and sba ombudsman compared</a:t>
            </a:r>
          </a:p>
        </p:txBody>
      </p:sp>
    </p:spTree>
    <p:extLst>
      <p:ext uri="{BB962C8B-B14F-4D97-AF65-F5344CB8AC3E}">
        <p14:creationId xmlns:p14="http://schemas.microsoft.com/office/powerpoint/2010/main" val="3127492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B17AB-A1B7-8E4A-ED90-727267C75939}"/>
              </a:ext>
            </a:extLst>
          </p:cNvPr>
          <p:cNvSpPr>
            <a:spLocks noGrp="1"/>
          </p:cNvSpPr>
          <p:nvPr>
            <p:ph type="title"/>
          </p:nvPr>
        </p:nvSpPr>
        <p:spPr/>
        <p:txBody>
          <a:bodyPr>
            <a:normAutofit/>
          </a:bodyPr>
          <a:lstStyle/>
          <a:p>
            <a:r>
              <a:rPr lang="en-US" dirty="0"/>
              <a:t>Federal Rulemaking Process</a:t>
            </a:r>
          </a:p>
        </p:txBody>
      </p:sp>
      <p:sp>
        <p:nvSpPr>
          <p:cNvPr id="11" name="Text Placeholder 10">
            <a:extLst>
              <a:ext uri="{FF2B5EF4-FFF2-40B4-BE49-F238E27FC236}">
                <a16:creationId xmlns:a16="http://schemas.microsoft.com/office/drawing/2014/main" id="{6952C042-48B8-636C-D984-C2C689064D92}"/>
              </a:ext>
            </a:extLst>
          </p:cNvPr>
          <p:cNvSpPr>
            <a:spLocks noGrp="1"/>
          </p:cNvSpPr>
          <p:nvPr>
            <p:ph type="body" sz="quarter" idx="10"/>
          </p:nvPr>
        </p:nvSpPr>
        <p:spPr/>
        <p:txBody>
          <a:bodyPr/>
          <a:lstStyle/>
          <a:p>
            <a:pPr marL="0" indent="0">
              <a:buNone/>
            </a:pPr>
            <a:r>
              <a:rPr lang="en-US" dirty="0"/>
              <a:t>The federal rulemaking process can be long and burdensome. </a:t>
            </a:r>
          </a:p>
          <a:p>
            <a:pPr marL="0" indent="0">
              <a:buNone/>
            </a:pPr>
            <a:endParaRPr lang="en-US" dirty="0"/>
          </a:p>
          <a:p>
            <a:pPr marL="0" indent="0">
              <a:buNone/>
            </a:pPr>
            <a:r>
              <a:rPr lang="en-US" dirty="0"/>
              <a:t>To clarify how the federal government enacts, or </a:t>
            </a:r>
            <a:r>
              <a:rPr lang="en-US" i="1" dirty="0"/>
              <a:t>promulgates</a:t>
            </a:r>
            <a:r>
              <a:rPr lang="en-US" dirty="0"/>
              <a:t>, a regulation, Advocacy has prepared </a:t>
            </a:r>
            <a:r>
              <a:rPr lang="en-US" dirty="0">
                <a:hlinkClick r:id="rId3"/>
              </a:rPr>
              <a:t>A Basic Guide to Federal Rulemaking and Small Business </a:t>
            </a:r>
            <a:endParaRPr lang="en-US" dirty="0"/>
          </a:p>
        </p:txBody>
      </p:sp>
    </p:spTree>
    <p:extLst>
      <p:ext uri="{BB962C8B-B14F-4D97-AF65-F5344CB8AC3E}">
        <p14:creationId xmlns:p14="http://schemas.microsoft.com/office/powerpoint/2010/main" val="487137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4" name="Straight Arrow Connector 73">
            <a:extLst>
              <a:ext uri="{FF2B5EF4-FFF2-40B4-BE49-F238E27FC236}">
                <a16:creationId xmlns:a16="http://schemas.microsoft.com/office/drawing/2014/main" id="{BFF694A2-AFA7-4DD3-8B89-4EBD6B46EB0F}"/>
              </a:ext>
            </a:extLst>
          </p:cNvPr>
          <p:cNvCxnSpPr>
            <a:cxnSpLocks/>
          </p:cNvCxnSpPr>
          <p:nvPr/>
        </p:nvCxnSpPr>
        <p:spPr>
          <a:xfrm>
            <a:off x="8125140" y="4649224"/>
            <a:ext cx="0" cy="142409"/>
          </a:xfrm>
          <a:prstGeom prst="straightConnector1">
            <a:avLst/>
          </a:prstGeom>
          <a:ln w="28575">
            <a:solidFill>
              <a:schemeClr val="accent1"/>
            </a:solidFill>
            <a:tailEnd type="triangle"/>
          </a:ln>
        </p:spPr>
        <p:style>
          <a:lnRef idx="1">
            <a:schemeClr val="accent6"/>
          </a:lnRef>
          <a:fillRef idx="2">
            <a:schemeClr val="accent6"/>
          </a:fillRef>
          <a:effectRef idx="1">
            <a:schemeClr val="accent6"/>
          </a:effectRef>
          <a:fontRef idx="minor">
            <a:schemeClr val="dk1"/>
          </a:fontRef>
        </p:style>
      </p:cxnSp>
      <p:cxnSp>
        <p:nvCxnSpPr>
          <p:cNvPr id="56" name="Connector: Elbow 55">
            <a:extLst>
              <a:ext uri="{FF2B5EF4-FFF2-40B4-BE49-F238E27FC236}">
                <a16:creationId xmlns:a16="http://schemas.microsoft.com/office/drawing/2014/main" id="{7E73B404-47F8-417E-A23B-C01DADDD1A3C}"/>
              </a:ext>
            </a:extLst>
          </p:cNvPr>
          <p:cNvCxnSpPr>
            <a:cxnSpLocks/>
          </p:cNvCxnSpPr>
          <p:nvPr/>
        </p:nvCxnSpPr>
        <p:spPr>
          <a:xfrm rot="10800000" flipV="1">
            <a:off x="9960220" y="3627214"/>
            <a:ext cx="989516" cy="428324"/>
          </a:xfrm>
          <a:prstGeom prst="bentConnector3">
            <a:avLst>
              <a:gd name="adj1" fmla="val 52279"/>
            </a:avLst>
          </a:prstGeom>
          <a:ln w="38100">
            <a:solidFill>
              <a:schemeClr val="accent1"/>
            </a:solidFill>
            <a:tailEnd type="triangle"/>
          </a:ln>
        </p:spPr>
        <p:style>
          <a:lnRef idx="1">
            <a:schemeClr val="accent6"/>
          </a:lnRef>
          <a:fillRef idx="2">
            <a:schemeClr val="accent6"/>
          </a:fillRef>
          <a:effectRef idx="1">
            <a:schemeClr val="accent6"/>
          </a:effectRef>
          <a:fontRef idx="minor">
            <a:schemeClr val="dk1"/>
          </a:fontRef>
        </p:style>
      </p:cxnSp>
      <p:cxnSp>
        <p:nvCxnSpPr>
          <p:cNvPr id="55" name="Connector: Elbow 54">
            <a:extLst>
              <a:ext uri="{FF2B5EF4-FFF2-40B4-BE49-F238E27FC236}">
                <a16:creationId xmlns:a16="http://schemas.microsoft.com/office/drawing/2014/main" id="{23495117-2FD3-4112-9D8B-9ABFF2596906}"/>
              </a:ext>
            </a:extLst>
          </p:cNvPr>
          <p:cNvCxnSpPr>
            <a:cxnSpLocks/>
          </p:cNvCxnSpPr>
          <p:nvPr/>
        </p:nvCxnSpPr>
        <p:spPr>
          <a:xfrm>
            <a:off x="5402582" y="3444848"/>
            <a:ext cx="803292" cy="610690"/>
          </a:xfrm>
          <a:prstGeom prst="bentConnector3">
            <a:avLst/>
          </a:prstGeom>
          <a:ln w="38100">
            <a:solidFill>
              <a:schemeClr val="accent1"/>
            </a:solidFill>
            <a:tailEnd type="triangle"/>
          </a:ln>
        </p:spPr>
        <p:style>
          <a:lnRef idx="1">
            <a:schemeClr val="accent6"/>
          </a:lnRef>
          <a:fillRef idx="2">
            <a:schemeClr val="accent6"/>
          </a:fillRef>
          <a:effectRef idx="1">
            <a:schemeClr val="accent6"/>
          </a:effectRef>
          <a:fontRef idx="minor">
            <a:schemeClr val="dk1"/>
          </a:fontRef>
        </p:style>
      </p:cxnSp>
      <p:cxnSp>
        <p:nvCxnSpPr>
          <p:cNvPr id="50" name="Connector: Elbow 49">
            <a:extLst>
              <a:ext uri="{FF2B5EF4-FFF2-40B4-BE49-F238E27FC236}">
                <a16:creationId xmlns:a16="http://schemas.microsoft.com/office/drawing/2014/main" id="{1D3080DF-F851-4E20-9EAB-8EDE15F727B7}"/>
              </a:ext>
            </a:extLst>
          </p:cNvPr>
          <p:cNvCxnSpPr>
            <a:cxnSpLocks/>
          </p:cNvCxnSpPr>
          <p:nvPr/>
        </p:nvCxnSpPr>
        <p:spPr>
          <a:xfrm rot="5400000">
            <a:off x="6184448" y="2603055"/>
            <a:ext cx="645493" cy="410852"/>
          </a:xfrm>
          <a:prstGeom prst="bentConnector3">
            <a:avLst/>
          </a:prstGeom>
          <a:ln w="38100">
            <a:solidFill>
              <a:schemeClr val="accent1"/>
            </a:solidFill>
            <a:tailEnd type="triangle"/>
          </a:ln>
        </p:spPr>
        <p:style>
          <a:lnRef idx="1">
            <a:schemeClr val="accent6"/>
          </a:lnRef>
          <a:fillRef idx="2">
            <a:schemeClr val="accent6"/>
          </a:fillRef>
          <a:effectRef idx="1">
            <a:schemeClr val="accent6"/>
          </a:effectRef>
          <a:fontRef idx="minor">
            <a:schemeClr val="dk1"/>
          </a:fontRef>
        </p:style>
      </p:cxnSp>
      <p:cxnSp>
        <p:nvCxnSpPr>
          <p:cNvPr id="47" name="Connector: Elbow 46">
            <a:extLst>
              <a:ext uri="{FF2B5EF4-FFF2-40B4-BE49-F238E27FC236}">
                <a16:creationId xmlns:a16="http://schemas.microsoft.com/office/drawing/2014/main" id="{6F22B6B0-D0B3-4457-B0D0-0174233AF943}"/>
              </a:ext>
            </a:extLst>
          </p:cNvPr>
          <p:cNvCxnSpPr>
            <a:cxnSpLocks/>
          </p:cNvCxnSpPr>
          <p:nvPr/>
        </p:nvCxnSpPr>
        <p:spPr>
          <a:xfrm rot="16200000" flipH="1">
            <a:off x="9450611" y="2583050"/>
            <a:ext cx="645493" cy="410852"/>
          </a:xfrm>
          <a:prstGeom prst="bentConnector3">
            <a:avLst/>
          </a:prstGeom>
          <a:ln w="38100">
            <a:solidFill>
              <a:schemeClr val="accent1"/>
            </a:solidFill>
            <a:tailEnd type="triangle"/>
          </a:ln>
        </p:spPr>
        <p:style>
          <a:lnRef idx="1">
            <a:schemeClr val="accent6"/>
          </a:lnRef>
          <a:fillRef idx="2">
            <a:schemeClr val="accent6"/>
          </a:fillRef>
          <a:effectRef idx="1">
            <a:schemeClr val="accent6"/>
          </a:effectRef>
          <a:fontRef idx="minor">
            <a:schemeClr val="dk1"/>
          </a:fontRef>
        </p:style>
      </p:cxnSp>
      <p:cxnSp>
        <p:nvCxnSpPr>
          <p:cNvPr id="41" name="Connector: Elbow 40">
            <a:extLst>
              <a:ext uri="{FF2B5EF4-FFF2-40B4-BE49-F238E27FC236}">
                <a16:creationId xmlns:a16="http://schemas.microsoft.com/office/drawing/2014/main" id="{1F00A7FF-3CC8-45F9-A720-AFF7AD7DC00F}"/>
              </a:ext>
            </a:extLst>
          </p:cNvPr>
          <p:cNvCxnSpPr>
            <a:cxnSpLocks/>
          </p:cNvCxnSpPr>
          <p:nvPr/>
        </p:nvCxnSpPr>
        <p:spPr>
          <a:xfrm flipH="1">
            <a:off x="10017973" y="1381336"/>
            <a:ext cx="496976" cy="297154"/>
          </a:xfrm>
          <a:prstGeom prst="bentConnector3">
            <a:avLst/>
          </a:prstGeom>
          <a:ln w="38100">
            <a:solidFill>
              <a:schemeClr val="accent1"/>
            </a:solidFill>
            <a:tailEnd type="triangle"/>
          </a:ln>
        </p:spPr>
        <p:style>
          <a:lnRef idx="1">
            <a:schemeClr val="accent6"/>
          </a:lnRef>
          <a:fillRef idx="2">
            <a:schemeClr val="accent6"/>
          </a:fillRef>
          <a:effectRef idx="1">
            <a:schemeClr val="accent6"/>
          </a:effectRef>
          <a:fontRef idx="minor">
            <a:schemeClr val="dk1"/>
          </a:fontRef>
        </p:style>
      </p:cxnSp>
      <p:cxnSp>
        <p:nvCxnSpPr>
          <p:cNvPr id="6" name="Connector: Elbow 5">
            <a:extLst>
              <a:ext uri="{FF2B5EF4-FFF2-40B4-BE49-F238E27FC236}">
                <a16:creationId xmlns:a16="http://schemas.microsoft.com/office/drawing/2014/main" id="{7E64C0BB-8A59-4CEF-8A69-866D1F997665}"/>
              </a:ext>
            </a:extLst>
          </p:cNvPr>
          <p:cNvCxnSpPr>
            <a:cxnSpLocks/>
          </p:cNvCxnSpPr>
          <p:nvPr/>
        </p:nvCxnSpPr>
        <p:spPr>
          <a:xfrm>
            <a:off x="5710108" y="1342371"/>
            <a:ext cx="496976" cy="297154"/>
          </a:xfrm>
          <a:prstGeom prst="bentConnector3">
            <a:avLst/>
          </a:prstGeom>
          <a:ln w="38100">
            <a:solidFill>
              <a:schemeClr val="accent1"/>
            </a:solidFill>
            <a:tailEnd type="triangle"/>
          </a:ln>
        </p:spPr>
        <p:style>
          <a:lnRef idx="1">
            <a:schemeClr val="accent6"/>
          </a:lnRef>
          <a:fillRef idx="2">
            <a:schemeClr val="accent6"/>
          </a:fillRef>
          <a:effectRef idx="1">
            <a:schemeClr val="accent6"/>
          </a:effectRef>
          <a:fontRef idx="minor">
            <a:schemeClr val="dk1"/>
          </a:fontRef>
        </p:style>
      </p:cxnSp>
      <p:sp>
        <p:nvSpPr>
          <p:cNvPr id="10" name="Rectangle 9">
            <a:extLst>
              <a:ext uri="{FF2B5EF4-FFF2-40B4-BE49-F238E27FC236}">
                <a16:creationId xmlns:a16="http://schemas.microsoft.com/office/drawing/2014/main" id="{3F0BE276-C872-4C60-BD52-40AF86FE9F0D}"/>
              </a:ext>
            </a:extLst>
          </p:cNvPr>
          <p:cNvSpPr/>
          <p:nvPr/>
        </p:nvSpPr>
        <p:spPr>
          <a:xfrm>
            <a:off x="6271497" y="1940584"/>
            <a:ext cx="3707286" cy="326860"/>
          </a:xfrm>
          <a:prstGeom prst="rect">
            <a:avLst/>
          </a:prstGeom>
          <a:solidFill>
            <a:schemeClr val="accent1">
              <a:lumMod val="40000"/>
              <a:lumOff val="6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spcFirstLastPara="0" vert="horz" wrap="square" lIns="52753" tIns="52753" rIns="52753" bIns="52753" numCol="1" spcCol="1270" anchor="ctr" anchorCtr="0">
            <a:noAutofit/>
          </a:bodyPr>
          <a:lstStyle/>
          <a:p>
            <a:pPr marL="0" lvl="0" indent="0" algn="ctr" defTabSz="400050">
              <a:lnSpc>
                <a:spcPct val="90000"/>
              </a:lnSpc>
              <a:spcBef>
                <a:spcPct val="0"/>
              </a:spcBef>
              <a:spcAft>
                <a:spcPct val="35000"/>
              </a:spcAft>
              <a:buNone/>
            </a:pPr>
            <a:r>
              <a:rPr lang="en-US" sz="1200" b="1" u="none" kern="1200" dirty="0">
                <a:solidFill>
                  <a:schemeClr val="tx1"/>
                </a:solidFill>
              </a:rPr>
              <a:t>OMB reviews proposed rule if “significant”</a:t>
            </a:r>
          </a:p>
        </p:txBody>
      </p:sp>
      <p:sp>
        <p:nvSpPr>
          <p:cNvPr id="59" name="Rectangle 58">
            <a:extLst>
              <a:ext uri="{FF2B5EF4-FFF2-40B4-BE49-F238E27FC236}">
                <a16:creationId xmlns:a16="http://schemas.microsoft.com/office/drawing/2014/main" id="{C0F60775-E2AE-436C-AA53-83D8D74AE4D3}"/>
              </a:ext>
            </a:extLst>
          </p:cNvPr>
          <p:cNvSpPr/>
          <p:nvPr/>
        </p:nvSpPr>
        <p:spPr>
          <a:xfrm>
            <a:off x="6271497" y="1547003"/>
            <a:ext cx="3707286" cy="236472"/>
          </a:xfrm>
          <a:prstGeom prst="rect">
            <a:avLst/>
          </a:prstGeom>
          <a:ln/>
        </p:spPr>
        <p:style>
          <a:lnRef idx="1">
            <a:schemeClr val="accent6"/>
          </a:lnRef>
          <a:fillRef idx="2">
            <a:schemeClr val="accent6"/>
          </a:fillRef>
          <a:effectRef idx="1">
            <a:schemeClr val="accent6"/>
          </a:effectRef>
          <a:fontRef idx="minor">
            <a:schemeClr val="dk1"/>
          </a:fontRef>
        </p:style>
        <p:txBody>
          <a:bodyPr spcFirstLastPara="0" vert="horz" wrap="square" lIns="52753" tIns="52753" rIns="52753" bIns="52753" numCol="1" spcCol="1270" anchor="ctr" anchorCtr="0">
            <a:noAutofit/>
          </a:bodyPr>
          <a:lstStyle/>
          <a:p>
            <a:pPr lvl="0" algn="ctr" defTabSz="711200">
              <a:lnSpc>
                <a:spcPct val="90000"/>
              </a:lnSpc>
              <a:spcBef>
                <a:spcPct val="0"/>
              </a:spcBef>
              <a:spcAft>
                <a:spcPct val="35000"/>
              </a:spcAft>
            </a:pPr>
            <a:r>
              <a:rPr lang="en-US" sz="1200" b="1" dirty="0">
                <a:solidFill>
                  <a:schemeClr val="tx1"/>
                </a:solidFill>
              </a:rPr>
              <a:t>Agency develops proposed rule</a:t>
            </a:r>
          </a:p>
        </p:txBody>
      </p:sp>
      <p:sp>
        <p:nvSpPr>
          <p:cNvPr id="60" name="Rectangle 59">
            <a:extLst>
              <a:ext uri="{FF2B5EF4-FFF2-40B4-BE49-F238E27FC236}">
                <a16:creationId xmlns:a16="http://schemas.microsoft.com/office/drawing/2014/main" id="{635C499D-47AB-44F8-8B66-58FC5F1C431B}"/>
              </a:ext>
            </a:extLst>
          </p:cNvPr>
          <p:cNvSpPr/>
          <p:nvPr/>
        </p:nvSpPr>
        <p:spPr>
          <a:xfrm>
            <a:off x="6215176" y="3918791"/>
            <a:ext cx="3726427" cy="273494"/>
          </a:xfrm>
          <a:prstGeom prst="rect">
            <a:avLst/>
          </a:prstGeom>
          <a:ln/>
        </p:spPr>
        <p:style>
          <a:lnRef idx="1">
            <a:schemeClr val="accent6"/>
          </a:lnRef>
          <a:fillRef idx="2">
            <a:schemeClr val="accent6"/>
          </a:fillRef>
          <a:effectRef idx="1">
            <a:schemeClr val="accent6"/>
          </a:effectRef>
          <a:fontRef idx="minor">
            <a:schemeClr val="dk1"/>
          </a:fontRef>
        </p:style>
        <p:txBody>
          <a:bodyPr spcFirstLastPara="0" vert="horz" wrap="square" lIns="52753" tIns="52753" rIns="52753" bIns="52753" numCol="1" spcCol="1270" anchor="ctr" anchorCtr="0">
            <a:noAutofit/>
          </a:bodyPr>
          <a:lstStyle/>
          <a:p>
            <a:pPr lvl="0" algn="ctr" defTabSz="400050">
              <a:lnSpc>
                <a:spcPct val="90000"/>
              </a:lnSpc>
              <a:spcBef>
                <a:spcPct val="0"/>
              </a:spcBef>
              <a:spcAft>
                <a:spcPct val="35000"/>
              </a:spcAft>
            </a:pPr>
            <a:r>
              <a:rPr lang="en-US" sz="1200" b="1" dirty="0">
                <a:solidFill>
                  <a:schemeClr val="tx1"/>
                </a:solidFill>
              </a:rPr>
              <a:t>Agency publishes proposed rule in Federal Register</a:t>
            </a:r>
          </a:p>
        </p:txBody>
      </p:sp>
      <p:sp>
        <p:nvSpPr>
          <p:cNvPr id="61" name="Rectangle 60">
            <a:extLst>
              <a:ext uri="{FF2B5EF4-FFF2-40B4-BE49-F238E27FC236}">
                <a16:creationId xmlns:a16="http://schemas.microsoft.com/office/drawing/2014/main" id="{84788297-C12D-4144-9784-6908787715AC}"/>
              </a:ext>
            </a:extLst>
          </p:cNvPr>
          <p:cNvSpPr/>
          <p:nvPr/>
        </p:nvSpPr>
        <p:spPr>
          <a:xfrm>
            <a:off x="6224746" y="4345056"/>
            <a:ext cx="3707286" cy="273494"/>
          </a:xfrm>
          <a:prstGeom prst="rect">
            <a:avLst/>
          </a:prstGeom>
          <a:solidFill>
            <a:schemeClr val="accent2">
              <a:lumMod val="40000"/>
              <a:lumOff val="6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spcFirstLastPara="0" vert="horz" wrap="square" lIns="52753" tIns="52753" rIns="52753" bIns="52753" numCol="1" spcCol="1270" anchor="ctr" anchorCtr="0">
            <a:noAutofit/>
          </a:bodyPr>
          <a:lstStyle/>
          <a:p>
            <a:pPr lvl="0" algn="ctr" defTabSz="400050">
              <a:lnSpc>
                <a:spcPct val="90000"/>
              </a:lnSpc>
              <a:spcBef>
                <a:spcPct val="0"/>
              </a:spcBef>
              <a:spcAft>
                <a:spcPct val="35000"/>
              </a:spcAft>
            </a:pPr>
            <a:r>
              <a:rPr lang="en-US" sz="1200" b="1" dirty="0">
                <a:solidFill>
                  <a:schemeClr val="tx1"/>
                </a:solidFill>
              </a:rPr>
              <a:t>Public comment period</a:t>
            </a:r>
          </a:p>
        </p:txBody>
      </p:sp>
      <p:sp>
        <p:nvSpPr>
          <p:cNvPr id="62" name="Rectangle 61">
            <a:extLst>
              <a:ext uri="{FF2B5EF4-FFF2-40B4-BE49-F238E27FC236}">
                <a16:creationId xmlns:a16="http://schemas.microsoft.com/office/drawing/2014/main" id="{E00E2C8C-BD54-48C8-B751-A1ABE208936E}"/>
              </a:ext>
            </a:extLst>
          </p:cNvPr>
          <p:cNvSpPr/>
          <p:nvPr/>
        </p:nvSpPr>
        <p:spPr>
          <a:xfrm>
            <a:off x="6224746" y="4790875"/>
            <a:ext cx="3707286" cy="273494"/>
          </a:xfrm>
          <a:prstGeom prst="rect">
            <a:avLst/>
          </a:prstGeom>
          <a:ln/>
        </p:spPr>
        <p:style>
          <a:lnRef idx="1">
            <a:schemeClr val="accent6"/>
          </a:lnRef>
          <a:fillRef idx="2">
            <a:schemeClr val="accent6"/>
          </a:fillRef>
          <a:effectRef idx="1">
            <a:schemeClr val="accent6"/>
          </a:effectRef>
          <a:fontRef idx="minor">
            <a:schemeClr val="dk1"/>
          </a:fontRef>
        </p:style>
        <p:txBody>
          <a:bodyPr spcFirstLastPara="0" vert="horz" wrap="square" lIns="52753" tIns="52753" rIns="52753" bIns="52753" numCol="1" spcCol="1270" anchor="ctr" anchorCtr="0">
            <a:noAutofit/>
          </a:bodyPr>
          <a:lstStyle/>
          <a:p>
            <a:pPr lvl="0" algn="ctr" defTabSz="400050">
              <a:lnSpc>
                <a:spcPct val="90000"/>
              </a:lnSpc>
              <a:spcBef>
                <a:spcPct val="0"/>
              </a:spcBef>
              <a:spcAft>
                <a:spcPct val="35000"/>
              </a:spcAft>
            </a:pPr>
            <a:r>
              <a:rPr lang="en-US" sz="1200" b="1" dirty="0">
                <a:solidFill>
                  <a:schemeClr val="tx1"/>
                </a:solidFill>
              </a:rPr>
              <a:t>Agency reviews comments and writes draft final rule</a:t>
            </a:r>
          </a:p>
        </p:txBody>
      </p:sp>
      <p:sp>
        <p:nvSpPr>
          <p:cNvPr id="63" name="Rectangle 62">
            <a:extLst>
              <a:ext uri="{FF2B5EF4-FFF2-40B4-BE49-F238E27FC236}">
                <a16:creationId xmlns:a16="http://schemas.microsoft.com/office/drawing/2014/main" id="{775FEC5B-15F5-4FA4-8E4F-BA22383F44DA}"/>
              </a:ext>
            </a:extLst>
          </p:cNvPr>
          <p:cNvSpPr/>
          <p:nvPr/>
        </p:nvSpPr>
        <p:spPr>
          <a:xfrm>
            <a:off x="6227793" y="5217907"/>
            <a:ext cx="3707286" cy="273494"/>
          </a:xfrm>
          <a:prstGeom prst="rect">
            <a:avLst/>
          </a:prstGeom>
          <a:ln/>
        </p:spPr>
        <p:style>
          <a:lnRef idx="1">
            <a:schemeClr val="accent6"/>
          </a:lnRef>
          <a:fillRef idx="2">
            <a:schemeClr val="accent6"/>
          </a:fillRef>
          <a:effectRef idx="1">
            <a:schemeClr val="accent6"/>
          </a:effectRef>
          <a:fontRef idx="minor">
            <a:schemeClr val="dk1"/>
          </a:fontRef>
        </p:style>
        <p:txBody>
          <a:bodyPr spcFirstLastPara="0" vert="horz" wrap="square" lIns="52753" tIns="52753" rIns="52753" bIns="52753" numCol="1" spcCol="1270" anchor="ctr" anchorCtr="0">
            <a:noAutofit/>
          </a:bodyPr>
          <a:lstStyle/>
          <a:p>
            <a:pPr lvl="0" algn="ctr" defTabSz="400050">
              <a:lnSpc>
                <a:spcPct val="90000"/>
              </a:lnSpc>
              <a:spcBef>
                <a:spcPct val="0"/>
              </a:spcBef>
              <a:spcAft>
                <a:spcPct val="35000"/>
              </a:spcAft>
            </a:pPr>
            <a:r>
              <a:rPr lang="en-US" sz="1200" b="1" dirty="0">
                <a:solidFill>
                  <a:schemeClr val="tx1"/>
                </a:solidFill>
              </a:rPr>
              <a:t>OMB reviews final draft rule</a:t>
            </a:r>
          </a:p>
        </p:txBody>
      </p:sp>
      <p:sp>
        <p:nvSpPr>
          <p:cNvPr id="29" name="Rectangle 28">
            <a:extLst>
              <a:ext uri="{FF2B5EF4-FFF2-40B4-BE49-F238E27FC236}">
                <a16:creationId xmlns:a16="http://schemas.microsoft.com/office/drawing/2014/main" id="{9432DA34-9553-4F81-84E2-660279063A44}"/>
              </a:ext>
            </a:extLst>
          </p:cNvPr>
          <p:cNvSpPr/>
          <p:nvPr/>
        </p:nvSpPr>
        <p:spPr>
          <a:xfrm>
            <a:off x="5235691" y="908180"/>
            <a:ext cx="2864021" cy="490093"/>
          </a:xfrm>
          <a:prstGeom prst="rect">
            <a:avLst/>
          </a:prstGeom>
          <a:solidFill>
            <a:schemeClr val="accent4">
              <a:lumMod val="60000"/>
              <a:lumOff val="4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spcFirstLastPara="0" vert="horz" wrap="square" lIns="52753" tIns="52753" rIns="52753" bIns="52753" numCol="1" spcCol="1270" anchor="ctr" anchorCtr="0">
            <a:noAutofit/>
          </a:bodyPr>
          <a:lstStyle/>
          <a:p>
            <a:pPr lvl="0" algn="ctr" defTabSz="711200">
              <a:lnSpc>
                <a:spcPct val="90000"/>
              </a:lnSpc>
              <a:spcBef>
                <a:spcPct val="0"/>
              </a:spcBef>
              <a:spcAft>
                <a:spcPct val="35000"/>
              </a:spcAft>
            </a:pPr>
            <a:r>
              <a:rPr lang="en-US" sz="1200" b="1" dirty="0">
                <a:solidFill>
                  <a:schemeClr val="tx1"/>
                </a:solidFill>
              </a:rPr>
              <a:t>Congress passes statute directing an agency to write a regulation.</a:t>
            </a:r>
          </a:p>
        </p:txBody>
      </p:sp>
      <p:sp>
        <p:nvSpPr>
          <p:cNvPr id="30" name="Rectangle 29">
            <a:extLst>
              <a:ext uri="{FF2B5EF4-FFF2-40B4-BE49-F238E27FC236}">
                <a16:creationId xmlns:a16="http://schemas.microsoft.com/office/drawing/2014/main" id="{8566927B-C26E-4E5E-8953-BA52B03016DA}"/>
              </a:ext>
            </a:extLst>
          </p:cNvPr>
          <p:cNvSpPr/>
          <p:nvPr/>
        </p:nvSpPr>
        <p:spPr>
          <a:xfrm>
            <a:off x="6582548" y="2416174"/>
            <a:ext cx="3043764" cy="669821"/>
          </a:xfrm>
          <a:prstGeom prst="rect">
            <a:avLst/>
          </a:prstGeom>
          <a:ln/>
        </p:spPr>
        <p:style>
          <a:lnRef idx="1">
            <a:schemeClr val="accent6"/>
          </a:lnRef>
          <a:fillRef idx="2">
            <a:schemeClr val="accent6"/>
          </a:fillRef>
          <a:effectRef idx="1">
            <a:schemeClr val="accent6"/>
          </a:effectRef>
          <a:fontRef idx="minor">
            <a:schemeClr val="dk1"/>
          </a:fontRef>
        </p:style>
        <p:txBody>
          <a:bodyPr spcFirstLastPara="0" vert="horz" wrap="square" lIns="52753" tIns="52753" rIns="52753" bIns="52753" numCol="1" spcCol="1270" anchor="ctr" anchorCtr="0">
            <a:noAutofit/>
          </a:bodyPr>
          <a:lstStyle/>
          <a:p>
            <a:pPr lvl="0" algn="ctr" defTabSz="400050">
              <a:lnSpc>
                <a:spcPct val="90000"/>
              </a:lnSpc>
              <a:spcBef>
                <a:spcPct val="0"/>
              </a:spcBef>
              <a:spcAft>
                <a:spcPct val="35000"/>
              </a:spcAft>
            </a:pPr>
            <a:r>
              <a:rPr lang="en-US" sz="1200" b="1" dirty="0">
                <a:solidFill>
                  <a:schemeClr val="tx1"/>
                </a:solidFill>
              </a:rPr>
              <a:t>RFA Requirement: </a:t>
            </a:r>
          </a:p>
          <a:p>
            <a:pPr lvl="0" algn="ctr" defTabSz="400050">
              <a:lnSpc>
                <a:spcPct val="90000"/>
              </a:lnSpc>
              <a:spcBef>
                <a:spcPct val="0"/>
              </a:spcBef>
              <a:spcAft>
                <a:spcPct val="35000"/>
              </a:spcAft>
            </a:pPr>
            <a:r>
              <a:rPr lang="en-US" sz="1200" b="1" dirty="0">
                <a:solidFill>
                  <a:schemeClr val="tx1"/>
                </a:solidFill>
              </a:rPr>
              <a:t>Will the rule have a major small business impact?</a:t>
            </a:r>
          </a:p>
        </p:txBody>
      </p:sp>
      <p:sp>
        <p:nvSpPr>
          <p:cNvPr id="31" name="Rectangle 30">
            <a:extLst>
              <a:ext uri="{FF2B5EF4-FFF2-40B4-BE49-F238E27FC236}">
                <a16:creationId xmlns:a16="http://schemas.microsoft.com/office/drawing/2014/main" id="{7580153C-8209-4482-95A1-9AD169E41343}"/>
              </a:ext>
            </a:extLst>
          </p:cNvPr>
          <p:cNvSpPr/>
          <p:nvPr/>
        </p:nvSpPr>
        <p:spPr>
          <a:xfrm>
            <a:off x="5163453" y="3183324"/>
            <a:ext cx="2936258" cy="645492"/>
          </a:xfrm>
          <a:prstGeom prst="rect">
            <a:avLst/>
          </a:prstGeom>
          <a:ln/>
        </p:spPr>
        <p:style>
          <a:lnRef idx="1">
            <a:schemeClr val="accent6"/>
          </a:lnRef>
          <a:fillRef idx="2">
            <a:schemeClr val="accent6"/>
          </a:fillRef>
          <a:effectRef idx="1">
            <a:schemeClr val="accent6"/>
          </a:effectRef>
          <a:fontRef idx="minor">
            <a:schemeClr val="dk1"/>
          </a:fontRef>
        </p:style>
        <p:txBody>
          <a:bodyPr spcFirstLastPara="0" vert="horz" wrap="square" lIns="52753" tIns="52753" rIns="52753" bIns="52753" numCol="1" spcCol="1270" anchor="ctr" anchorCtr="0">
            <a:noAutofit/>
          </a:bodyPr>
          <a:lstStyle/>
          <a:p>
            <a:pPr lvl="0" algn="ctr" defTabSz="400050">
              <a:lnSpc>
                <a:spcPct val="90000"/>
              </a:lnSpc>
              <a:spcBef>
                <a:spcPct val="0"/>
              </a:spcBef>
              <a:spcAft>
                <a:spcPct val="35000"/>
              </a:spcAft>
            </a:pPr>
            <a:r>
              <a:rPr lang="en-US" sz="1200" b="1" dirty="0">
                <a:solidFill>
                  <a:schemeClr val="tx1"/>
                </a:solidFill>
              </a:rPr>
              <a:t>Agency certifies the rule will not have a major small business impact and no further analysis is required.</a:t>
            </a:r>
          </a:p>
        </p:txBody>
      </p:sp>
      <p:sp>
        <p:nvSpPr>
          <p:cNvPr id="32" name="Rectangle 31">
            <a:extLst>
              <a:ext uri="{FF2B5EF4-FFF2-40B4-BE49-F238E27FC236}">
                <a16:creationId xmlns:a16="http://schemas.microsoft.com/office/drawing/2014/main" id="{1D17C01E-2EBB-4577-A600-EB72D1F6DCF6}"/>
              </a:ext>
            </a:extLst>
          </p:cNvPr>
          <p:cNvSpPr/>
          <p:nvPr/>
        </p:nvSpPr>
        <p:spPr>
          <a:xfrm>
            <a:off x="8185327" y="3183324"/>
            <a:ext cx="2764409" cy="655164"/>
          </a:xfrm>
          <a:prstGeom prst="rect">
            <a:avLst/>
          </a:prstGeom>
          <a:ln/>
        </p:spPr>
        <p:style>
          <a:lnRef idx="1">
            <a:schemeClr val="accent6"/>
          </a:lnRef>
          <a:fillRef idx="2">
            <a:schemeClr val="accent6"/>
          </a:fillRef>
          <a:effectRef idx="1">
            <a:schemeClr val="accent6"/>
          </a:effectRef>
          <a:fontRef idx="minor">
            <a:schemeClr val="dk1"/>
          </a:fontRef>
        </p:style>
        <p:txBody>
          <a:bodyPr spcFirstLastPara="0" vert="horz" wrap="square" lIns="52753" tIns="52753" rIns="52753" bIns="52753" numCol="1" spcCol="1270" anchor="ctr" anchorCtr="0">
            <a:noAutofit/>
          </a:bodyPr>
          <a:lstStyle/>
          <a:p>
            <a:pPr lvl="0" algn="ctr" defTabSz="400050">
              <a:lnSpc>
                <a:spcPct val="90000"/>
              </a:lnSpc>
              <a:spcBef>
                <a:spcPct val="0"/>
              </a:spcBef>
              <a:spcAft>
                <a:spcPct val="35000"/>
              </a:spcAft>
            </a:pPr>
            <a:r>
              <a:rPr lang="en-US" sz="1200" b="1" dirty="0">
                <a:solidFill>
                  <a:schemeClr val="tx1"/>
                </a:solidFill>
              </a:rPr>
              <a:t>Agency publishes an initial regulatory flexibility analysis (IRFA).</a:t>
            </a:r>
          </a:p>
        </p:txBody>
      </p:sp>
      <p:sp>
        <p:nvSpPr>
          <p:cNvPr id="37" name="Rectangle 36">
            <a:extLst>
              <a:ext uri="{FF2B5EF4-FFF2-40B4-BE49-F238E27FC236}">
                <a16:creationId xmlns:a16="http://schemas.microsoft.com/office/drawing/2014/main" id="{060F3496-00A4-4C49-ABD9-D36042857B4F}"/>
              </a:ext>
            </a:extLst>
          </p:cNvPr>
          <p:cNvSpPr/>
          <p:nvPr/>
        </p:nvSpPr>
        <p:spPr>
          <a:xfrm>
            <a:off x="8185328" y="910448"/>
            <a:ext cx="2765206" cy="490093"/>
          </a:xfrm>
          <a:prstGeom prst="rect">
            <a:avLst/>
          </a:prstGeom>
          <a:solidFill>
            <a:schemeClr val="accent4">
              <a:lumMod val="60000"/>
              <a:lumOff val="4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spcFirstLastPara="0" vert="horz" wrap="square" lIns="52753" tIns="52753" rIns="52753" bIns="52753" numCol="1" spcCol="1270" anchor="ctr" anchorCtr="0">
            <a:noAutofit/>
          </a:bodyPr>
          <a:lstStyle/>
          <a:p>
            <a:pPr lvl="0" algn="ctr" defTabSz="711200">
              <a:lnSpc>
                <a:spcPct val="90000"/>
              </a:lnSpc>
              <a:spcBef>
                <a:spcPct val="0"/>
              </a:spcBef>
              <a:spcAft>
                <a:spcPct val="35000"/>
              </a:spcAft>
            </a:pPr>
            <a:r>
              <a:rPr lang="en-US" sz="1200" b="1" dirty="0">
                <a:solidFill>
                  <a:schemeClr val="tx1"/>
                </a:solidFill>
              </a:rPr>
              <a:t>An agency decides to create, replace, or update an existing regulation.</a:t>
            </a:r>
          </a:p>
        </p:txBody>
      </p:sp>
      <p:cxnSp>
        <p:nvCxnSpPr>
          <p:cNvPr id="12" name="Straight Arrow Connector 11">
            <a:extLst>
              <a:ext uri="{FF2B5EF4-FFF2-40B4-BE49-F238E27FC236}">
                <a16:creationId xmlns:a16="http://schemas.microsoft.com/office/drawing/2014/main" id="{556159CE-BF40-4A27-9001-759A4577C09B}"/>
              </a:ext>
            </a:extLst>
          </p:cNvPr>
          <p:cNvCxnSpPr>
            <a:cxnSpLocks/>
            <a:stCxn id="59" idx="2"/>
            <a:endCxn id="10" idx="0"/>
          </p:cNvCxnSpPr>
          <p:nvPr/>
        </p:nvCxnSpPr>
        <p:spPr>
          <a:xfrm>
            <a:off x="8125140" y="1783474"/>
            <a:ext cx="0" cy="157110"/>
          </a:xfrm>
          <a:prstGeom prst="straightConnector1">
            <a:avLst/>
          </a:prstGeom>
          <a:ln w="28575">
            <a:solidFill>
              <a:schemeClr val="accent1"/>
            </a:solidFill>
            <a:tailEnd type="triangle"/>
          </a:ln>
        </p:spPr>
        <p:style>
          <a:lnRef idx="1">
            <a:schemeClr val="accent6"/>
          </a:lnRef>
          <a:fillRef idx="2">
            <a:schemeClr val="accent6"/>
          </a:fillRef>
          <a:effectRef idx="1">
            <a:schemeClr val="accent6"/>
          </a:effectRef>
          <a:fontRef idx="minor">
            <a:schemeClr val="dk1"/>
          </a:fontRef>
        </p:style>
      </p:cxnSp>
      <p:cxnSp>
        <p:nvCxnSpPr>
          <p:cNvPr id="51" name="Straight Arrow Connector 50">
            <a:extLst>
              <a:ext uri="{FF2B5EF4-FFF2-40B4-BE49-F238E27FC236}">
                <a16:creationId xmlns:a16="http://schemas.microsoft.com/office/drawing/2014/main" id="{EDCB1B9F-8C77-4CA0-98F4-F228F9549B7F}"/>
              </a:ext>
            </a:extLst>
          </p:cNvPr>
          <p:cNvCxnSpPr>
            <a:cxnSpLocks/>
          </p:cNvCxnSpPr>
          <p:nvPr/>
        </p:nvCxnSpPr>
        <p:spPr>
          <a:xfrm>
            <a:off x="8125140" y="4192285"/>
            <a:ext cx="0" cy="142409"/>
          </a:xfrm>
          <a:prstGeom prst="straightConnector1">
            <a:avLst/>
          </a:prstGeom>
          <a:ln w="28575">
            <a:solidFill>
              <a:schemeClr val="accent1"/>
            </a:solidFill>
            <a:tailEnd type="triangle"/>
          </a:ln>
        </p:spPr>
        <p:style>
          <a:lnRef idx="1">
            <a:schemeClr val="accent6"/>
          </a:lnRef>
          <a:fillRef idx="2">
            <a:schemeClr val="accent6"/>
          </a:fillRef>
          <a:effectRef idx="1">
            <a:schemeClr val="accent6"/>
          </a:effectRef>
          <a:fontRef idx="minor">
            <a:schemeClr val="dk1"/>
          </a:fontRef>
        </p:style>
      </p:cxnSp>
      <p:cxnSp>
        <p:nvCxnSpPr>
          <p:cNvPr id="53" name="Straight Arrow Connector 52">
            <a:extLst>
              <a:ext uri="{FF2B5EF4-FFF2-40B4-BE49-F238E27FC236}">
                <a16:creationId xmlns:a16="http://schemas.microsoft.com/office/drawing/2014/main" id="{273AB2F0-0122-400C-BBBD-80432B4B573E}"/>
              </a:ext>
            </a:extLst>
          </p:cNvPr>
          <p:cNvCxnSpPr>
            <a:cxnSpLocks/>
          </p:cNvCxnSpPr>
          <p:nvPr/>
        </p:nvCxnSpPr>
        <p:spPr>
          <a:xfrm>
            <a:off x="8125140" y="5064369"/>
            <a:ext cx="0" cy="142409"/>
          </a:xfrm>
          <a:prstGeom prst="straightConnector1">
            <a:avLst/>
          </a:prstGeom>
          <a:ln w="28575">
            <a:solidFill>
              <a:schemeClr val="accent1"/>
            </a:solidFill>
            <a:tailEnd type="triangle"/>
          </a:ln>
        </p:spPr>
        <p:style>
          <a:lnRef idx="1">
            <a:schemeClr val="accent6"/>
          </a:lnRef>
          <a:fillRef idx="2">
            <a:schemeClr val="accent6"/>
          </a:fillRef>
          <a:effectRef idx="1">
            <a:schemeClr val="accent6"/>
          </a:effectRef>
          <a:fontRef idx="minor">
            <a:schemeClr val="dk1"/>
          </a:fontRef>
        </p:style>
      </p:cxnSp>
      <p:cxnSp>
        <p:nvCxnSpPr>
          <p:cNvPr id="73" name="Straight Arrow Connector 72">
            <a:extLst>
              <a:ext uri="{FF2B5EF4-FFF2-40B4-BE49-F238E27FC236}">
                <a16:creationId xmlns:a16="http://schemas.microsoft.com/office/drawing/2014/main" id="{CA52EB52-D01E-4E87-BA40-DC23C6B551CF}"/>
              </a:ext>
            </a:extLst>
          </p:cNvPr>
          <p:cNvCxnSpPr>
            <a:cxnSpLocks/>
          </p:cNvCxnSpPr>
          <p:nvPr/>
        </p:nvCxnSpPr>
        <p:spPr>
          <a:xfrm>
            <a:off x="8125140" y="2273765"/>
            <a:ext cx="0" cy="142409"/>
          </a:xfrm>
          <a:prstGeom prst="straightConnector1">
            <a:avLst/>
          </a:prstGeom>
          <a:ln w="28575">
            <a:solidFill>
              <a:schemeClr val="accent1"/>
            </a:solidFill>
            <a:tailEnd type="triangle"/>
          </a:ln>
        </p:spPr>
        <p:style>
          <a:lnRef idx="1">
            <a:schemeClr val="accent6"/>
          </a:lnRef>
          <a:fillRef idx="2">
            <a:schemeClr val="accent6"/>
          </a:fillRef>
          <a:effectRef idx="1">
            <a:schemeClr val="accent6"/>
          </a:effectRef>
          <a:fontRef idx="minor">
            <a:schemeClr val="dk1"/>
          </a:fontRef>
        </p:style>
      </p:cxnSp>
      <p:cxnSp>
        <p:nvCxnSpPr>
          <p:cNvPr id="78" name="Straight Arrow Connector 77">
            <a:extLst>
              <a:ext uri="{FF2B5EF4-FFF2-40B4-BE49-F238E27FC236}">
                <a16:creationId xmlns:a16="http://schemas.microsoft.com/office/drawing/2014/main" id="{DF23C286-02A4-4459-89EF-35E5A6B542D8}"/>
              </a:ext>
            </a:extLst>
          </p:cNvPr>
          <p:cNvCxnSpPr>
            <a:cxnSpLocks/>
          </p:cNvCxnSpPr>
          <p:nvPr/>
        </p:nvCxnSpPr>
        <p:spPr>
          <a:xfrm>
            <a:off x="8125140" y="5516761"/>
            <a:ext cx="0" cy="142409"/>
          </a:xfrm>
          <a:prstGeom prst="straightConnector1">
            <a:avLst/>
          </a:prstGeom>
          <a:ln w="28575">
            <a:solidFill>
              <a:schemeClr val="accent1"/>
            </a:solidFill>
            <a:tailEnd type="triangle"/>
          </a:ln>
        </p:spPr>
        <p:style>
          <a:lnRef idx="1">
            <a:schemeClr val="accent6"/>
          </a:lnRef>
          <a:fillRef idx="2">
            <a:schemeClr val="accent6"/>
          </a:fillRef>
          <a:effectRef idx="1">
            <a:schemeClr val="accent6"/>
          </a:effectRef>
          <a:fontRef idx="minor">
            <a:schemeClr val="dk1"/>
          </a:fontRef>
        </p:style>
      </p:cxnSp>
      <p:sp>
        <p:nvSpPr>
          <p:cNvPr id="39" name="Rectangle 38">
            <a:extLst>
              <a:ext uri="{FF2B5EF4-FFF2-40B4-BE49-F238E27FC236}">
                <a16:creationId xmlns:a16="http://schemas.microsoft.com/office/drawing/2014/main" id="{FB4F857D-2499-4A27-9F19-E0DC16171071}"/>
              </a:ext>
            </a:extLst>
          </p:cNvPr>
          <p:cNvSpPr/>
          <p:nvPr/>
        </p:nvSpPr>
        <p:spPr>
          <a:xfrm>
            <a:off x="6061107" y="2537833"/>
            <a:ext cx="564180" cy="228291"/>
          </a:xfrm>
          <a:prstGeom prst="rect">
            <a:avLst/>
          </a:prstGeom>
          <a:noFill/>
        </p:spPr>
        <p:txBody>
          <a:bodyPr wrap="square" lIns="91440" tIns="45720" rIns="91440" bIns="45720">
            <a:spAutoFit/>
          </a:bodyPr>
          <a:lstStyle/>
          <a:p>
            <a:pPr algn="ctr"/>
            <a:r>
              <a:rPr lang="en-US" sz="1200" b="1" cap="none" spc="0" dirty="0">
                <a:ln w="0"/>
                <a:solidFill>
                  <a:schemeClr val="accent1"/>
                </a:solidFill>
                <a:effectLst>
                  <a:outerShdw blurRad="38100" dist="25400" dir="5400000" algn="ctr" rotWithShape="0">
                    <a:srgbClr val="6E747A">
                      <a:alpha val="43000"/>
                    </a:srgbClr>
                  </a:outerShdw>
                </a:effectLst>
              </a:rPr>
              <a:t>NO</a:t>
            </a:r>
          </a:p>
        </p:txBody>
      </p:sp>
      <p:sp>
        <p:nvSpPr>
          <p:cNvPr id="80" name="Rectangle 79">
            <a:extLst>
              <a:ext uri="{FF2B5EF4-FFF2-40B4-BE49-F238E27FC236}">
                <a16:creationId xmlns:a16="http://schemas.microsoft.com/office/drawing/2014/main" id="{CED54F6A-9557-4BBB-86E1-478280FFD5D1}"/>
              </a:ext>
            </a:extLst>
          </p:cNvPr>
          <p:cNvSpPr/>
          <p:nvPr/>
        </p:nvSpPr>
        <p:spPr>
          <a:xfrm>
            <a:off x="9567531" y="2525989"/>
            <a:ext cx="607499" cy="228291"/>
          </a:xfrm>
          <a:prstGeom prst="rect">
            <a:avLst/>
          </a:prstGeom>
          <a:noFill/>
        </p:spPr>
        <p:txBody>
          <a:bodyPr wrap="square" lIns="91440" tIns="45720" rIns="91440" bIns="45720">
            <a:spAutoFit/>
          </a:bodyPr>
          <a:lstStyle/>
          <a:p>
            <a:pPr algn="ctr"/>
            <a:r>
              <a:rPr lang="en-US" sz="1200" b="1" dirty="0">
                <a:ln w="0"/>
                <a:solidFill>
                  <a:schemeClr val="accent1"/>
                </a:solidFill>
                <a:effectLst>
                  <a:outerShdw blurRad="38100" dist="25400" dir="5400000" algn="ctr" rotWithShape="0">
                    <a:srgbClr val="6E747A">
                      <a:alpha val="43000"/>
                    </a:srgbClr>
                  </a:outerShdw>
                </a:effectLst>
              </a:rPr>
              <a:t>YES</a:t>
            </a:r>
            <a:endParaRPr lang="en-US" sz="1200" b="1" cap="none" spc="0" dirty="0">
              <a:ln w="0"/>
              <a:solidFill>
                <a:schemeClr val="accent1"/>
              </a:solidFill>
              <a:effectLst>
                <a:outerShdw blurRad="38100" dist="25400" dir="5400000" algn="ctr" rotWithShape="0">
                  <a:srgbClr val="6E747A">
                    <a:alpha val="43000"/>
                  </a:srgbClr>
                </a:outerShdw>
              </a:effectLst>
            </a:endParaRPr>
          </a:p>
        </p:txBody>
      </p:sp>
      <p:sp>
        <p:nvSpPr>
          <p:cNvPr id="43" name="Rectangle 42">
            <a:extLst>
              <a:ext uri="{FF2B5EF4-FFF2-40B4-BE49-F238E27FC236}">
                <a16:creationId xmlns:a16="http://schemas.microsoft.com/office/drawing/2014/main" id="{887662A3-3BEE-4C42-A4DD-71A56E51578C}"/>
              </a:ext>
            </a:extLst>
          </p:cNvPr>
          <p:cNvSpPr/>
          <p:nvPr/>
        </p:nvSpPr>
        <p:spPr>
          <a:xfrm>
            <a:off x="4981714" y="5683528"/>
            <a:ext cx="6455114" cy="559422"/>
          </a:xfrm>
          <a:prstGeom prst="rect">
            <a:avLst/>
          </a:prstGeom>
          <a:solidFill>
            <a:schemeClr val="accent1">
              <a:lumMod val="40000"/>
              <a:lumOff val="6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spcFirstLastPara="0" vert="horz" wrap="square" lIns="52753" tIns="52753" rIns="52753" bIns="52753" numCol="1" spcCol="1270" anchor="ctr" anchorCtr="0">
            <a:noAutofit/>
          </a:bodyPr>
          <a:lstStyle/>
          <a:p>
            <a:pPr lvl="0" algn="ctr" defTabSz="400050">
              <a:lnSpc>
                <a:spcPct val="90000"/>
              </a:lnSpc>
              <a:spcBef>
                <a:spcPct val="0"/>
              </a:spcBef>
              <a:spcAft>
                <a:spcPct val="35000"/>
              </a:spcAft>
            </a:pPr>
            <a:r>
              <a:rPr lang="en-US" sz="1200" b="1" dirty="0">
                <a:solidFill>
                  <a:schemeClr val="tx1"/>
                </a:solidFill>
              </a:rPr>
              <a:t>Agency publishes final rule in Federal Register &amp; rule goes into effect.</a:t>
            </a:r>
          </a:p>
          <a:p>
            <a:pPr lvl="0" algn="ctr" defTabSz="400050">
              <a:lnSpc>
                <a:spcPct val="90000"/>
              </a:lnSpc>
              <a:spcBef>
                <a:spcPct val="0"/>
              </a:spcBef>
              <a:spcAft>
                <a:spcPct val="35000"/>
              </a:spcAft>
            </a:pPr>
            <a:r>
              <a:rPr lang="en-US" sz="1200" b="1" dirty="0">
                <a:solidFill>
                  <a:schemeClr val="tx1"/>
                </a:solidFill>
              </a:rPr>
              <a:t>(If an IRFA was required, the agency must include a final regulatory flexibility analysis.)</a:t>
            </a:r>
          </a:p>
        </p:txBody>
      </p:sp>
      <p:grpSp>
        <p:nvGrpSpPr>
          <p:cNvPr id="21" name="Group 20">
            <a:extLst>
              <a:ext uri="{FF2B5EF4-FFF2-40B4-BE49-F238E27FC236}">
                <a16:creationId xmlns:a16="http://schemas.microsoft.com/office/drawing/2014/main" id="{DAFEE2F4-8320-4184-B73E-EFC1C288E13C}"/>
              </a:ext>
            </a:extLst>
          </p:cNvPr>
          <p:cNvGrpSpPr/>
          <p:nvPr/>
        </p:nvGrpSpPr>
        <p:grpSpPr>
          <a:xfrm>
            <a:off x="524435" y="1529913"/>
            <a:ext cx="4072009" cy="4035388"/>
            <a:chOff x="8007524" y="1022830"/>
            <a:chExt cx="3726422" cy="3619485"/>
          </a:xfrm>
        </p:grpSpPr>
        <p:sp>
          <p:nvSpPr>
            <p:cNvPr id="42" name="Rectangle 41">
              <a:extLst>
                <a:ext uri="{FF2B5EF4-FFF2-40B4-BE49-F238E27FC236}">
                  <a16:creationId xmlns:a16="http://schemas.microsoft.com/office/drawing/2014/main" id="{CFB782AE-0B89-44D7-865F-AA85586FFA32}"/>
                </a:ext>
              </a:extLst>
            </p:cNvPr>
            <p:cNvSpPr/>
            <p:nvPr/>
          </p:nvSpPr>
          <p:spPr>
            <a:xfrm>
              <a:off x="8007524" y="1022830"/>
              <a:ext cx="3707277" cy="1233021"/>
            </a:xfrm>
            <a:prstGeom prst="rect">
              <a:avLst/>
            </a:prstGeom>
            <a:solidFill>
              <a:schemeClr val="accent4">
                <a:lumMod val="60000"/>
                <a:lumOff val="40000"/>
              </a:schemeClr>
            </a:solidFill>
            <a:ln/>
          </p:spPr>
          <p:style>
            <a:lnRef idx="3">
              <a:schemeClr val="lt1"/>
            </a:lnRef>
            <a:fillRef idx="1">
              <a:schemeClr val="accent4"/>
            </a:fillRef>
            <a:effectRef idx="1">
              <a:schemeClr val="accent4"/>
            </a:effectRef>
            <a:fontRef idx="minor">
              <a:schemeClr val="lt1"/>
            </a:fontRef>
          </p:style>
          <p:txBody>
            <a:bodyPr spcFirstLastPara="0" vert="horz" wrap="square" lIns="52753" tIns="52753" rIns="52753" bIns="52753" numCol="1" spcCol="1270" anchor="ctr" anchorCtr="0">
              <a:noAutofit/>
            </a:bodyPr>
            <a:lstStyle/>
            <a:p>
              <a:pPr lvl="0" algn="ctr" defTabSz="400050">
                <a:lnSpc>
                  <a:spcPct val="90000"/>
                </a:lnSpc>
                <a:spcBef>
                  <a:spcPct val="0"/>
                </a:spcBef>
                <a:spcAft>
                  <a:spcPct val="35000"/>
                </a:spcAft>
              </a:pPr>
              <a:r>
                <a:rPr lang="en-US" sz="1400" b="1" dirty="0">
                  <a:solidFill>
                    <a:schemeClr val="tx1"/>
                  </a:solidFill>
                </a:rPr>
                <a:t>If the rule is from CFPB, EPA, or OSHA and will have a significant small business impact, the agency conducts a small business review panel (SBREFA panel) before publishing a proposed rule. </a:t>
              </a:r>
            </a:p>
          </p:txBody>
        </p:sp>
        <p:sp>
          <p:nvSpPr>
            <p:cNvPr id="46" name="Rectangle 45">
              <a:extLst>
                <a:ext uri="{FF2B5EF4-FFF2-40B4-BE49-F238E27FC236}">
                  <a16:creationId xmlns:a16="http://schemas.microsoft.com/office/drawing/2014/main" id="{B3712325-7B00-42C7-81EE-B825EC85C0BB}"/>
                </a:ext>
              </a:extLst>
            </p:cNvPr>
            <p:cNvSpPr/>
            <p:nvPr/>
          </p:nvSpPr>
          <p:spPr>
            <a:xfrm>
              <a:off x="8007524" y="3770052"/>
              <a:ext cx="3726422" cy="872263"/>
            </a:xfrm>
            <a:prstGeom prst="rect">
              <a:avLst/>
            </a:prstGeom>
            <a:solidFill>
              <a:schemeClr val="accent2">
                <a:lumMod val="40000"/>
                <a:lumOff val="60000"/>
              </a:schemeClr>
            </a:solidFill>
            <a:ln/>
          </p:spPr>
          <p:style>
            <a:lnRef idx="3">
              <a:schemeClr val="lt1"/>
            </a:lnRef>
            <a:fillRef idx="1">
              <a:schemeClr val="accent1"/>
            </a:fillRef>
            <a:effectRef idx="1">
              <a:schemeClr val="accent1"/>
            </a:effectRef>
            <a:fontRef idx="minor">
              <a:schemeClr val="lt1"/>
            </a:fontRef>
          </p:style>
          <p:txBody>
            <a:bodyPr spcFirstLastPara="0" vert="horz" wrap="square" lIns="52753" tIns="52753" rIns="52753" bIns="52753" numCol="1" spcCol="1270" anchor="ctr" anchorCtr="0">
              <a:noAutofit/>
            </a:bodyPr>
            <a:lstStyle/>
            <a:p>
              <a:pPr lvl="0" algn="ctr" defTabSz="400050">
                <a:lnSpc>
                  <a:spcPct val="90000"/>
                </a:lnSpc>
                <a:spcBef>
                  <a:spcPct val="0"/>
                </a:spcBef>
                <a:spcAft>
                  <a:spcPct val="35000"/>
                </a:spcAft>
              </a:pPr>
              <a:r>
                <a:rPr lang="en-US" sz="1400" b="1" dirty="0">
                  <a:solidFill>
                    <a:schemeClr val="tx1"/>
                  </a:solidFill>
                </a:rPr>
                <a:t>Small entities can submit comments to federal agencies during the public comment period. </a:t>
              </a:r>
            </a:p>
          </p:txBody>
        </p:sp>
        <p:sp>
          <p:nvSpPr>
            <p:cNvPr id="48" name="Rectangle 47">
              <a:extLst>
                <a:ext uri="{FF2B5EF4-FFF2-40B4-BE49-F238E27FC236}">
                  <a16:creationId xmlns:a16="http://schemas.microsoft.com/office/drawing/2014/main" id="{9A222D03-33C2-4FED-BBF3-BEB39D404D04}"/>
                </a:ext>
              </a:extLst>
            </p:cNvPr>
            <p:cNvSpPr/>
            <p:nvPr/>
          </p:nvSpPr>
          <p:spPr>
            <a:xfrm>
              <a:off x="8007532" y="2396441"/>
              <a:ext cx="3707269" cy="1233021"/>
            </a:xfrm>
            <a:prstGeom prst="rect">
              <a:avLst/>
            </a:prstGeom>
            <a:solidFill>
              <a:schemeClr val="accent1">
                <a:lumMod val="40000"/>
                <a:lumOff val="60000"/>
              </a:schemeClr>
            </a:solidFill>
            <a:ln/>
          </p:spPr>
          <p:style>
            <a:lnRef idx="3">
              <a:schemeClr val="lt1"/>
            </a:lnRef>
            <a:fillRef idx="1">
              <a:schemeClr val="accent6"/>
            </a:fillRef>
            <a:effectRef idx="1">
              <a:schemeClr val="accent6"/>
            </a:effectRef>
            <a:fontRef idx="minor">
              <a:schemeClr val="lt1"/>
            </a:fontRef>
          </p:style>
          <p:txBody>
            <a:bodyPr spcFirstLastPara="0" vert="horz" wrap="square" lIns="52753" tIns="52753" rIns="52753" bIns="52753" numCol="1" spcCol="1270" anchor="ctr" anchorCtr="0">
              <a:noAutofit/>
            </a:bodyPr>
            <a:lstStyle/>
            <a:p>
              <a:pPr lvl="0" algn="ctr" defTabSz="400050">
                <a:lnSpc>
                  <a:spcPct val="90000"/>
                </a:lnSpc>
                <a:spcBef>
                  <a:spcPct val="0"/>
                </a:spcBef>
                <a:spcAft>
                  <a:spcPct val="35000"/>
                </a:spcAft>
              </a:pPr>
              <a:r>
                <a:rPr lang="en-US" sz="1400" b="1" dirty="0">
                  <a:solidFill>
                    <a:schemeClr val="tx1"/>
                  </a:solidFill>
                </a:rPr>
                <a:t>Small entities can request Executive Order 12866 meetings to provide information on their businesses and how a rule could affect them.</a:t>
              </a:r>
            </a:p>
          </p:txBody>
        </p:sp>
      </p:grpSp>
      <p:sp>
        <p:nvSpPr>
          <p:cNvPr id="20" name="Title 19">
            <a:extLst>
              <a:ext uri="{FF2B5EF4-FFF2-40B4-BE49-F238E27FC236}">
                <a16:creationId xmlns:a16="http://schemas.microsoft.com/office/drawing/2014/main" id="{25069786-12F5-4694-AAF5-BFC40F652CAD}"/>
              </a:ext>
            </a:extLst>
          </p:cNvPr>
          <p:cNvSpPr>
            <a:spLocks noGrp="1"/>
          </p:cNvSpPr>
          <p:nvPr>
            <p:ph type="title"/>
          </p:nvPr>
        </p:nvSpPr>
        <p:spPr>
          <a:xfrm>
            <a:off x="838200" y="26674"/>
            <a:ext cx="10111536" cy="646331"/>
          </a:xfrm>
        </p:spPr>
        <p:txBody>
          <a:bodyPr/>
          <a:lstStyle/>
          <a:p>
            <a:r>
              <a:rPr lang="en-US" dirty="0"/>
              <a:t>Step-by-step rulemaking process</a:t>
            </a:r>
          </a:p>
        </p:txBody>
      </p:sp>
    </p:spTree>
    <p:extLst>
      <p:ext uri="{BB962C8B-B14F-4D97-AF65-F5344CB8AC3E}">
        <p14:creationId xmlns:p14="http://schemas.microsoft.com/office/powerpoint/2010/main" val="2699276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0BB4E-749F-A851-57C4-74B09B5A45E6}"/>
              </a:ext>
            </a:extLst>
          </p:cNvPr>
          <p:cNvSpPr>
            <a:spLocks noGrp="1"/>
          </p:cNvSpPr>
          <p:nvPr>
            <p:ph type="title"/>
          </p:nvPr>
        </p:nvSpPr>
        <p:spPr>
          <a:xfrm>
            <a:off x="299178" y="26674"/>
            <a:ext cx="10133296" cy="646331"/>
          </a:xfrm>
        </p:spPr>
        <p:txBody>
          <a:bodyPr/>
          <a:lstStyle/>
          <a:p>
            <a:r>
              <a:rPr lang="en-US" dirty="0"/>
              <a:t>Advocacy’s role in the process</a:t>
            </a:r>
          </a:p>
        </p:txBody>
      </p:sp>
      <p:graphicFrame>
        <p:nvGraphicFramePr>
          <p:cNvPr id="6" name="Diagram 5">
            <a:extLst>
              <a:ext uri="{FF2B5EF4-FFF2-40B4-BE49-F238E27FC236}">
                <a16:creationId xmlns:a16="http://schemas.microsoft.com/office/drawing/2014/main" id="{D726C79E-E688-68A8-06F3-17488AC353CF}"/>
              </a:ext>
            </a:extLst>
          </p:cNvPr>
          <p:cNvGraphicFramePr/>
          <p:nvPr>
            <p:extLst>
              <p:ext uri="{D42A27DB-BD31-4B8C-83A1-F6EECF244321}">
                <p14:modId xmlns:p14="http://schemas.microsoft.com/office/powerpoint/2010/main" val="2951518216"/>
              </p:ext>
            </p:extLst>
          </p:nvPr>
        </p:nvGraphicFramePr>
        <p:xfrm>
          <a:off x="2233191" y="1968288"/>
          <a:ext cx="9737135" cy="45997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598147C2-58E0-98C3-56AB-449257E972C9}"/>
              </a:ext>
            </a:extLst>
          </p:cNvPr>
          <p:cNvSpPr txBox="1"/>
          <p:nvPr/>
        </p:nvSpPr>
        <p:spPr>
          <a:xfrm>
            <a:off x="0" y="866308"/>
            <a:ext cx="12192000" cy="1046440"/>
          </a:xfrm>
          <a:prstGeom prst="rect">
            <a:avLst/>
          </a:prstGeom>
          <a:noFill/>
        </p:spPr>
        <p:txBody>
          <a:bodyPr wrap="square" rtlCol="0">
            <a:spAutoFit/>
          </a:bodyPr>
          <a:lstStyle/>
          <a:p>
            <a:r>
              <a:rPr lang="en-US" sz="2200" dirty="0"/>
              <a:t>When establishing a rule, the question that must be asked:</a:t>
            </a:r>
          </a:p>
          <a:p>
            <a:endParaRPr lang="en-US" sz="2000" dirty="0"/>
          </a:p>
          <a:p>
            <a:endParaRPr lang="en-US" sz="2000" dirty="0"/>
          </a:p>
        </p:txBody>
      </p:sp>
    </p:spTree>
    <p:extLst>
      <p:ext uri="{BB962C8B-B14F-4D97-AF65-F5344CB8AC3E}">
        <p14:creationId xmlns:p14="http://schemas.microsoft.com/office/powerpoint/2010/main" val="5978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Flowchart: Off-page Connector 18">
            <a:extLst>
              <a:ext uri="{FF2B5EF4-FFF2-40B4-BE49-F238E27FC236}">
                <a16:creationId xmlns:a16="http://schemas.microsoft.com/office/drawing/2014/main" id="{512A9AE3-3FCA-409F-895C-F4E01C465C58}"/>
              </a:ext>
            </a:extLst>
          </p:cNvPr>
          <p:cNvSpPr/>
          <p:nvPr/>
        </p:nvSpPr>
        <p:spPr>
          <a:xfrm>
            <a:off x="8133183" y="1557034"/>
            <a:ext cx="3464768" cy="3743929"/>
          </a:xfrm>
          <a:prstGeom prst="flowChartOffpageConnector">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2800" b="1" dirty="0">
              <a:solidFill>
                <a:schemeClr val="bg1"/>
              </a:solidFill>
            </a:endParaRPr>
          </a:p>
          <a:p>
            <a:pPr algn="ctr"/>
            <a:r>
              <a:rPr lang="en-US" sz="2800" b="1" dirty="0">
                <a:solidFill>
                  <a:schemeClr val="bg1"/>
                </a:solidFill>
              </a:rPr>
              <a:t>Tell the agency what other options or alternatives it should consider.</a:t>
            </a:r>
            <a:endParaRPr lang="en-US" sz="2800" dirty="0">
              <a:solidFill>
                <a:schemeClr val="bg1"/>
              </a:solidFill>
              <a:latin typeface="Source Sans Pro SemiBold" panose="020B0603030403020204" pitchFamily="34" charset="0"/>
              <a:ea typeface="Source Sans Pro SemiBold" panose="020B0603030403020204" pitchFamily="34" charset="0"/>
            </a:endParaRPr>
          </a:p>
        </p:txBody>
      </p:sp>
      <p:sp>
        <p:nvSpPr>
          <p:cNvPr id="23" name="TextBox 22">
            <a:extLst>
              <a:ext uri="{FF2B5EF4-FFF2-40B4-BE49-F238E27FC236}">
                <a16:creationId xmlns:a16="http://schemas.microsoft.com/office/drawing/2014/main" id="{92606462-EEA4-47F4-9D4D-1F380EB271EC}"/>
              </a:ext>
            </a:extLst>
          </p:cNvPr>
          <p:cNvSpPr txBox="1"/>
          <p:nvPr/>
        </p:nvSpPr>
        <p:spPr>
          <a:xfrm>
            <a:off x="9100457" y="1065532"/>
            <a:ext cx="1530220" cy="523220"/>
          </a:xfrm>
          <a:prstGeom prst="rect">
            <a:avLst/>
          </a:prstGeom>
          <a:noFill/>
        </p:spPr>
        <p:txBody>
          <a:bodyPr wrap="square" rtlCol="0">
            <a:spAutoFit/>
          </a:bodyPr>
          <a:lstStyle/>
          <a:p>
            <a:pPr algn="ctr"/>
            <a:r>
              <a:rPr lang="en-US" sz="2800" b="1" dirty="0"/>
              <a:t>STEP 3</a:t>
            </a:r>
          </a:p>
        </p:txBody>
      </p:sp>
      <p:sp>
        <p:nvSpPr>
          <p:cNvPr id="18" name="Flowchart: Off-page Connector 17">
            <a:extLst>
              <a:ext uri="{FF2B5EF4-FFF2-40B4-BE49-F238E27FC236}">
                <a16:creationId xmlns:a16="http://schemas.microsoft.com/office/drawing/2014/main" id="{19104684-397D-41F4-8603-79A8CD7A8FD8}"/>
              </a:ext>
            </a:extLst>
          </p:cNvPr>
          <p:cNvSpPr/>
          <p:nvPr/>
        </p:nvSpPr>
        <p:spPr>
          <a:xfrm>
            <a:off x="4394126" y="1557035"/>
            <a:ext cx="3464768" cy="3743929"/>
          </a:xfrm>
          <a:prstGeom prst="flowChartOffpageConnector">
            <a:avLst/>
          </a:prstGeom>
          <a:solidFill>
            <a:schemeClr val="accent3">
              <a:lumMod val="75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sz="2800" b="1" dirty="0">
              <a:solidFill>
                <a:schemeClr val="bg1"/>
              </a:solidFill>
              <a:cs typeface="Arial" panose="020B0604020202020204" pitchFamily="34" charset="0"/>
            </a:endParaRPr>
          </a:p>
          <a:p>
            <a:pPr algn="ctr"/>
            <a:r>
              <a:rPr lang="en-US" sz="2800" b="1" dirty="0">
                <a:solidFill>
                  <a:schemeClr val="bg1"/>
                </a:solidFill>
                <a:cs typeface="Arial" panose="020B0604020202020204" pitchFamily="34" charset="0"/>
              </a:rPr>
              <a:t>Comment on how much the rule will cost your small business.</a:t>
            </a:r>
          </a:p>
        </p:txBody>
      </p:sp>
      <p:sp>
        <p:nvSpPr>
          <p:cNvPr id="22" name="TextBox 21">
            <a:extLst>
              <a:ext uri="{FF2B5EF4-FFF2-40B4-BE49-F238E27FC236}">
                <a16:creationId xmlns:a16="http://schemas.microsoft.com/office/drawing/2014/main" id="{25FBBA68-32FD-40A5-BE35-2771B82D09AD}"/>
              </a:ext>
            </a:extLst>
          </p:cNvPr>
          <p:cNvSpPr txBox="1"/>
          <p:nvPr/>
        </p:nvSpPr>
        <p:spPr>
          <a:xfrm>
            <a:off x="5361400" y="1065533"/>
            <a:ext cx="1530220" cy="523220"/>
          </a:xfrm>
          <a:prstGeom prst="rect">
            <a:avLst/>
          </a:prstGeom>
          <a:noFill/>
        </p:spPr>
        <p:txBody>
          <a:bodyPr wrap="square" rtlCol="0">
            <a:spAutoFit/>
          </a:bodyPr>
          <a:lstStyle/>
          <a:p>
            <a:pPr algn="ctr"/>
            <a:r>
              <a:rPr lang="en-US" sz="2800" b="1" dirty="0"/>
              <a:t>STEP 2</a:t>
            </a:r>
          </a:p>
        </p:txBody>
      </p:sp>
      <p:sp>
        <p:nvSpPr>
          <p:cNvPr id="8" name="Flowchart: Off-page Connector 7">
            <a:extLst>
              <a:ext uri="{FF2B5EF4-FFF2-40B4-BE49-F238E27FC236}">
                <a16:creationId xmlns:a16="http://schemas.microsoft.com/office/drawing/2014/main" id="{175C34BB-DAC9-42CD-BE0A-6F2C0876E47E}"/>
              </a:ext>
            </a:extLst>
          </p:cNvPr>
          <p:cNvSpPr/>
          <p:nvPr/>
        </p:nvSpPr>
        <p:spPr>
          <a:xfrm>
            <a:off x="655069" y="1557034"/>
            <a:ext cx="3464768" cy="3743929"/>
          </a:xfrm>
          <a:prstGeom prst="flowChartOffpageConnector">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2800" b="1" dirty="0">
                <a:solidFill>
                  <a:schemeClr val="bg1"/>
                </a:solidFill>
                <a:cs typeface="Arial" panose="020B0604020202020204" pitchFamily="34" charset="0"/>
              </a:rPr>
              <a:t>Comment to Agencies on Regulations.gov, or</a:t>
            </a:r>
          </a:p>
          <a:p>
            <a:pPr algn="ctr"/>
            <a:r>
              <a:rPr lang="en-US" sz="2800" b="1" dirty="0">
                <a:solidFill>
                  <a:schemeClr val="bg1"/>
                </a:solidFill>
                <a:cs typeface="Arial" panose="020B0604020202020204" pitchFamily="34" charset="0"/>
              </a:rPr>
              <a:t>provide input to Advocacy.   </a:t>
            </a:r>
            <a:endParaRPr lang="en-US" sz="2800" b="1" dirty="0">
              <a:solidFill>
                <a:schemeClr val="bg1"/>
              </a:solidFill>
            </a:endParaRPr>
          </a:p>
        </p:txBody>
      </p:sp>
      <p:sp>
        <p:nvSpPr>
          <p:cNvPr id="21" name="TextBox 20">
            <a:extLst>
              <a:ext uri="{FF2B5EF4-FFF2-40B4-BE49-F238E27FC236}">
                <a16:creationId xmlns:a16="http://schemas.microsoft.com/office/drawing/2014/main" id="{97B0DFAD-5BEB-4F09-B314-D9AA7B9DF111}"/>
              </a:ext>
            </a:extLst>
          </p:cNvPr>
          <p:cNvSpPr txBox="1"/>
          <p:nvPr/>
        </p:nvSpPr>
        <p:spPr>
          <a:xfrm>
            <a:off x="1622343" y="1065534"/>
            <a:ext cx="1530220" cy="523220"/>
          </a:xfrm>
          <a:prstGeom prst="rect">
            <a:avLst/>
          </a:prstGeom>
          <a:noFill/>
        </p:spPr>
        <p:txBody>
          <a:bodyPr wrap="square" rtlCol="0">
            <a:spAutoFit/>
          </a:bodyPr>
          <a:lstStyle/>
          <a:p>
            <a:pPr algn="ctr"/>
            <a:r>
              <a:rPr lang="en-US" sz="2800" b="1" dirty="0"/>
              <a:t>STEP 1</a:t>
            </a:r>
          </a:p>
        </p:txBody>
      </p:sp>
      <p:sp>
        <p:nvSpPr>
          <p:cNvPr id="2" name="Title 1">
            <a:extLst>
              <a:ext uri="{FF2B5EF4-FFF2-40B4-BE49-F238E27FC236}">
                <a16:creationId xmlns:a16="http://schemas.microsoft.com/office/drawing/2014/main" id="{32C96BB4-BA9D-413A-888E-39F3BCC9868E}"/>
              </a:ext>
            </a:extLst>
          </p:cNvPr>
          <p:cNvSpPr>
            <a:spLocks noGrp="1"/>
          </p:cNvSpPr>
          <p:nvPr>
            <p:ph type="title"/>
          </p:nvPr>
        </p:nvSpPr>
        <p:spPr/>
        <p:txBody>
          <a:bodyPr/>
          <a:lstStyle/>
          <a:p>
            <a:r>
              <a:rPr lang="en-US" dirty="0"/>
              <a:t>COMMENT LETTERs</a:t>
            </a:r>
          </a:p>
        </p:txBody>
      </p:sp>
    </p:spTree>
    <p:extLst>
      <p:ext uri="{BB962C8B-B14F-4D97-AF65-F5344CB8AC3E}">
        <p14:creationId xmlns:p14="http://schemas.microsoft.com/office/powerpoint/2010/main" val="1652526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61F8F77-4A1C-4ADE-AB47-33B201EEDB5C}"/>
              </a:ext>
            </a:extLst>
          </p:cNvPr>
          <p:cNvSpPr>
            <a:spLocks noGrp="1"/>
          </p:cNvSpPr>
          <p:nvPr>
            <p:ph type="title"/>
          </p:nvPr>
        </p:nvSpPr>
        <p:spPr>
          <a:xfrm>
            <a:off x="798284" y="2090456"/>
            <a:ext cx="3628571" cy="2677087"/>
          </a:xfrm>
        </p:spPr>
        <p:txBody>
          <a:bodyPr vert="horz" lIns="91440" tIns="45720" rIns="91440" bIns="45720" rtlCol="0" anchor="ctr">
            <a:normAutofit/>
          </a:bodyPr>
          <a:lstStyle/>
          <a:p>
            <a:pPr algn="r"/>
            <a:r>
              <a:rPr lang="en-US" sz="4800" kern="1200" dirty="0">
                <a:solidFill>
                  <a:schemeClr val="accent1"/>
                </a:solidFill>
                <a:latin typeface="+mj-lt"/>
                <a:ea typeface="+mj-ea"/>
                <a:cs typeface="+mj-cs"/>
              </a:rPr>
              <a:t>WHO IS THE OFFICE OF ADVOCACY?</a:t>
            </a:r>
          </a:p>
        </p:txBody>
      </p:sp>
      <p:sp>
        <p:nvSpPr>
          <p:cNvPr id="5" name="Content Placeholder 2">
            <a:extLst>
              <a:ext uri="{FF2B5EF4-FFF2-40B4-BE49-F238E27FC236}">
                <a16:creationId xmlns:a16="http://schemas.microsoft.com/office/drawing/2014/main" id="{9DC266A6-2032-4F34-9CA4-EE994B3D1393}"/>
              </a:ext>
            </a:extLst>
          </p:cNvPr>
          <p:cNvSpPr>
            <a:spLocks noGrp="1"/>
          </p:cNvSpPr>
          <p:nvPr>
            <p:ph type="body" sz="quarter" idx="10"/>
          </p:nvPr>
        </p:nvSpPr>
        <p:spPr>
          <a:xfrm>
            <a:off x="4804003" y="1404142"/>
            <a:ext cx="6894512" cy="4049713"/>
          </a:xfrm>
        </p:spPr>
        <p:txBody>
          <a:bodyPr vert="horz" lIns="91440" tIns="45720" rIns="91440" bIns="45720" rtlCol="0" anchor="ctr">
            <a:normAutofit/>
          </a:bodyPr>
          <a:lstStyle/>
          <a:p>
            <a:r>
              <a:rPr lang="en-US" altLang="en-US" sz="3200" dirty="0"/>
              <a:t>Created by Congress in 1976</a:t>
            </a:r>
          </a:p>
          <a:p>
            <a:r>
              <a:rPr lang="en-US" altLang="en-US" sz="3200" dirty="0"/>
              <a:t>Independent voice for small business in the federal government</a:t>
            </a:r>
            <a:endParaRPr lang="en-US" altLang="en-US" sz="3600" dirty="0"/>
          </a:p>
          <a:p>
            <a:r>
              <a:rPr lang="en-US" altLang="en-US" sz="3200" dirty="0"/>
              <a:t>Watchdog of the Regulatory Flexibility Act (RFA)</a:t>
            </a:r>
          </a:p>
          <a:p>
            <a:r>
              <a:rPr lang="en-US" altLang="en-US" sz="3200" dirty="0"/>
              <a:t>Source of small business statistics</a:t>
            </a:r>
          </a:p>
        </p:txBody>
      </p:sp>
    </p:spTree>
    <p:extLst>
      <p:ext uri="{BB962C8B-B14F-4D97-AF65-F5344CB8AC3E}">
        <p14:creationId xmlns:p14="http://schemas.microsoft.com/office/powerpoint/2010/main" val="541786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Content Placeholder 2" descr="Picture of the Advocacy website Regulatory Feedback Form ">
            <a:extLst>
              <a:ext uri="{FF2B5EF4-FFF2-40B4-BE49-F238E27FC236}">
                <a16:creationId xmlns:a16="http://schemas.microsoft.com/office/drawing/2014/main" id="{85B183BC-E99A-425F-9BDA-6C6B84035F4E}"/>
              </a:ext>
            </a:extLst>
          </p:cNvPr>
          <p:cNvPicPr>
            <a:picLocks noChangeAspect="1"/>
          </p:cNvPicPr>
          <p:nvPr/>
        </p:nvPicPr>
        <p:blipFill rotWithShape="1">
          <a:blip r:embed="rId3">
            <a:extLst>
              <a:ext uri="{28A0092B-C50C-407E-A947-70E740481C1C}">
                <a14:useLocalDpi xmlns:a14="http://schemas.microsoft.com/office/drawing/2010/main" val="0"/>
              </a:ext>
            </a:extLst>
          </a:blip>
          <a:srcRect r="329" b="-2"/>
          <a:stretch/>
        </p:blipFill>
        <p:spPr bwMode="auto">
          <a:xfrm>
            <a:off x="348343" y="305254"/>
            <a:ext cx="7058306" cy="4107392"/>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2" name="Text Placeholder 1">
            <a:extLst>
              <a:ext uri="{FF2B5EF4-FFF2-40B4-BE49-F238E27FC236}">
                <a16:creationId xmlns:a16="http://schemas.microsoft.com/office/drawing/2014/main" id="{A9E889B3-9464-434F-A5E8-0F15CFF497DE}"/>
              </a:ext>
            </a:extLst>
          </p:cNvPr>
          <p:cNvSpPr>
            <a:spLocks noGrp="1"/>
          </p:cNvSpPr>
          <p:nvPr>
            <p:ph type="body" sz="quarter" idx="11"/>
          </p:nvPr>
        </p:nvSpPr>
        <p:spPr>
          <a:xfrm>
            <a:off x="7604125" y="700314"/>
            <a:ext cx="4123417" cy="5134429"/>
          </a:xfrm>
        </p:spPr>
        <p:txBody>
          <a:bodyPr>
            <a:normAutofit/>
          </a:bodyPr>
          <a:lstStyle/>
          <a:p>
            <a:pPr marL="57150" indent="0" algn="ctr">
              <a:spcBef>
                <a:spcPts val="1200"/>
              </a:spcBef>
              <a:buNone/>
            </a:pPr>
            <a:r>
              <a:rPr lang="en-US" b="1" dirty="0">
                <a:solidFill>
                  <a:srgbClr val="FFFFFF"/>
                </a:solidFill>
              </a:rPr>
              <a:t>Small businesses can:</a:t>
            </a:r>
          </a:p>
          <a:p>
            <a:pPr marL="285750">
              <a:spcBef>
                <a:spcPts val="1200"/>
              </a:spcBef>
            </a:pPr>
            <a:r>
              <a:rPr lang="en-US" dirty="0">
                <a:solidFill>
                  <a:srgbClr val="FFFFFF"/>
                </a:solidFill>
              </a:rPr>
              <a:t>Contact our office with regulatory concerns</a:t>
            </a:r>
          </a:p>
          <a:p>
            <a:pPr marL="285750">
              <a:spcBef>
                <a:spcPts val="1200"/>
              </a:spcBef>
            </a:pPr>
            <a:r>
              <a:rPr lang="en-US" dirty="0">
                <a:solidFill>
                  <a:srgbClr val="FFFFFF"/>
                </a:solidFill>
              </a:rPr>
              <a:t>Subscribe to our email listservs for updates on regulations and key issues</a:t>
            </a:r>
          </a:p>
          <a:p>
            <a:pPr marL="285750">
              <a:spcBef>
                <a:spcPts val="1200"/>
              </a:spcBef>
            </a:pPr>
            <a:r>
              <a:rPr lang="en-US" dirty="0">
                <a:solidFill>
                  <a:srgbClr val="FFFFFF"/>
                </a:solidFill>
              </a:rPr>
              <a:t>Attend roundtables or small business forums in your area</a:t>
            </a:r>
          </a:p>
          <a:p>
            <a:endParaRPr lang="en-US" dirty="0"/>
          </a:p>
        </p:txBody>
      </p:sp>
      <p:sp>
        <p:nvSpPr>
          <p:cNvPr id="21507" name="Title 1"/>
          <p:cNvSpPr>
            <a:spLocks noGrp="1"/>
          </p:cNvSpPr>
          <p:nvPr>
            <p:ph type="title"/>
          </p:nvPr>
        </p:nvSpPr>
        <p:spPr/>
        <p:txBody>
          <a:bodyPr vert="horz" lIns="91440" tIns="45720" rIns="91440" bIns="45720" rtlCol="0" anchor="ctr">
            <a:normAutofit fontScale="90000"/>
          </a:bodyPr>
          <a:lstStyle/>
          <a:p>
            <a:pPr algn="r"/>
            <a:r>
              <a:rPr lang="en-US" sz="4400" dirty="0">
                <a:solidFill>
                  <a:srgbClr val="FFFFFF"/>
                </a:solidFill>
                <a:latin typeface="+mj-lt"/>
                <a:ea typeface="+mj-ea"/>
              </a:rPr>
              <a:t>GETTING SMALL BUSINESSES INVOLVED</a:t>
            </a:r>
          </a:p>
        </p:txBody>
      </p:sp>
    </p:spTree>
    <p:extLst>
      <p:ext uri="{BB962C8B-B14F-4D97-AF65-F5344CB8AC3E}">
        <p14:creationId xmlns:p14="http://schemas.microsoft.com/office/powerpoint/2010/main" val="152548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SBA logo">
            <a:extLst>
              <a:ext uri="{FF2B5EF4-FFF2-40B4-BE49-F238E27FC236}">
                <a16:creationId xmlns:a16="http://schemas.microsoft.com/office/drawing/2014/main" id="{0235691B-BC08-40B2-A772-90C51702B7D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515601" y="4495801"/>
            <a:ext cx="1404937" cy="1404937"/>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CCE21A20-301C-4697-A59A-262E7E1A438C}"/>
              </a:ext>
            </a:extLst>
          </p:cNvPr>
          <p:cNvSpPr>
            <a:spLocks noGrp="1"/>
          </p:cNvSpPr>
          <p:nvPr>
            <p:ph type="body" sz="half" idx="4294967295"/>
          </p:nvPr>
        </p:nvSpPr>
        <p:spPr>
          <a:xfrm>
            <a:off x="6705600" y="1991538"/>
            <a:ext cx="4523232" cy="4772025"/>
          </a:xfrm>
        </p:spPr>
        <p:txBody>
          <a:bodyPr/>
          <a:lstStyle/>
          <a:p>
            <a:pPr marL="0" indent="0">
              <a:buNone/>
            </a:pPr>
            <a:r>
              <a:rPr lang="en-US" b="1" dirty="0"/>
              <a:t>Dave Rostker</a:t>
            </a:r>
          </a:p>
          <a:p>
            <a:r>
              <a:rPr lang="en-US" dirty="0"/>
              <a:t>Assistant Chief Counsel</a:t>
            </a:r>
          </a:p>
          <a:p>
            <a:r>
              <a:rPr lang="en-US" dirty="0"/>
              <a:t>David.Rostker@sba.gov</a:t>
            </a:r>
          </a:p>
          <a:p>
            <a:r>
              <a:rPr lang="en-US" dirty="0"/>
              <a:t>202-205-6966</a:t>
            </a:r>
          </a:p>
        </p:txBody>
      </p:sp>
      <p:sp>
        <p:nvSpPr>
          <p:cNvPr id="2" name="Title 1">
            <a:extLst>
              <a:ext uri="{FF2B5EF4-FFF2-40B4-BE49-F238E27FC236}">
                <a16:creationId xmlns:a16="http://schemas.microsoft.com/office/drawing/2014/main" id="{7AD7C991-4DAA-4F23-8E18-D16D388E99E2}"/>
              </a:ext>
            </a:extLst>
          </p:cNvPr>
          <p:cNvSpPr>
            <a:spLocks noGrp="1"/>
          </p:cNvSpPr>
          <p:nvPr>
            <p:ph type="title"/>
          </p:nvPr>
        </p:nvSpPr>
        <p:spPr/>
        <p:txBody>
          <a:bodyPr>
            <a:noAutofit/>
          </a:bodyPr>
          <a:lstStyle/>
          <a:p>
            <a:pPr algn="ctr"/>
            <a:r>
              <a:rPr lang="en-US" sz="4000" dirty="0">
                <a:solidFill>
                  <a:schemeClr val="bg1"/>
                </a:solidFill>
                <a:latin typeface="Source Sans Pro SemiBold" panose="020B0603030403020204" pitchFamily="34" charset="0"/>
                <a:ea typeface="Source Sans Pro SemiBold" panose="020B0603030403020204" pitchFamily="34" charset="0"/>
              </a:rPr>
              <a:t>STAY  IN  TOUCH!</a:t>
            </a:r>
          </a:p>
        </p:txBody>
      </p:sp>
      <p:pic>
        <p:nvPicPr>
          <p:cNvPr id="25" name="Content Placeholder 24">
            <a:extLst>
              <a:ext uri="{FF2B5EF4-FFF2-40B4-BE49-F238E27FC236}">
                <a16:creationId xmlns:a16="http://schemas.microsoft.com/office/drawing/2014/main" id="{8FFCAF29-B0F3-4ADA-84A5-C52B79A6CF2A}"/>
              </a:ext>
            </a:extLst>
          </p:cNvPr>
          <p:cNvPicPr>
            <a:picLocks noGrp="1" noChangeAspect="1"/>
          </p:cNvPicPr>
          <p:nvPr>
            <p:ph idx="1"/>
          </p:nvPr>
        </p:nvPicPr>
        <p:blipFill>
          <a:blip r:embed="rId4"/>
          <a:stretch>
            <a:fillRect/>
          </a:stretch>
        </p:blipFill>
        <p:spPr>
          <a:xfrm>
            <a:off x="420815" y="1262700"/>
            <a:ext cx="5904715" cy="4332600"/>
          </a:xfrm>
          <a:prstGeom prst="rect">
            <a:avLst/>
          </a:prstGeom>
        </p:spPr>
      </p:pic>
    </p:spTree>
    <p:extLst>
      <p:ext uri="{BB962C8B-B14F-4D97-AF65-F5344CB8AC3E}">
        <p14:creationId xmlns:p14="http://schemas.microsoft.com/office/powerpoint/2010/main" val="1719874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D147E-5E1B-7BD7-3545-CE007EE6354B}"/>
              </a:ext>
            </a:extLst>
          </p:cNvPr>
          <p:cNvSpPr>
            <a:spLocks noGrp="1"/>
          </p:cNvSpPr>
          <p:nvPr>
            <p:ph type="title"/>
          </p:nvPr>
        </p:nvSpPr>
        <p:spPr>
          <a:xfrm>
            <a:off x="960100" y="978102"/>
            <a:ext cx="10588434" cy="1062644"/>
          </a:xfrm>
        </p:spPr>
        <p:txBody>
          <a:bodyPr vert="horz" lIns="91440" tIns="45720" rIns="91440" bIns="45720" rtlCol="0" anchor="b">
            <a:normAutofit/>
          </a:bodyPr>
          <a:lstStyle/>
          <a:p>
            <a:pPr algn="l"/>
            <a:r>
              <a:rPr lang="en-US" sz="4400" kern="1200">
                <a:solidFill>
                  <a:schemeClr val="tx1"/>
                </a:solidFill>
                <a:latin typeface="+mj-lt"/>
                <a:ea typeface="+mj-ea"/>
                <a:cs typeface="+mj-cs"/>
              </a:rPr>
              <a:t>The chief counsel</a:t>
            </a:r>
          </a:p>
        </p:txBody>
      </p:sp>
      <p:cxnSp>
        <p:nvCxnSpPr>
          <p:cNvPr id="10" name="Straight Connector 9">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5" name="Graphic 4" descr="Court with solid fill">
            <a:extLst>
              <a:ext uri="{FF2B5EF4-FFF2-40B4-BE49-F238E27FC236}">
                <a16:creationId xmlns:a16="http://schemas.microsoft.com/office/drawing/2014/main" id="{0796DB2A-6BC0-24E2-E89D-328EB3720DE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3206" y="2811104"/>
            <a:ext cx="2928114" cy="2928114"/>
          </a:xfrm>
          <a:prstGeom prst="rect">
            <a:avLst/>
          </a:prstGeom>
        </p:spPr>
      </p:pic>
      <p:sp>
        <p:nvSpPr>
          <p:cNvPr id="3" name="TextBox 2">
            <a:extLst>
              <a:ext uri="{FF2B5EF4-FFF2-40B4-BE49-F238E27FC236}">
                <a16:creationId xmlns:a16="http://schemas.microsoft.com/office/drawing/2014/main" id="{26E695B2-E725-CE29-1785-53B76EDD8231}"/>
              </a:ext>
            </a:extLst>
          </p:cNvPr>
          <p:cNvSpPr txBox="1"/>
          <p:nvPr/>
        </p:nvSpPr>
        <p:spPr>
          <a:xfrm>
            <a:off x="4955354" y="2682433"/>
            <a:ext cx="6282169" cy="3215749"/>
          </a:xfrm>
          <a:prstGeom prst="rect">
            <a:avLst/>
          </a:prstGeom>
        </p:spPr>
        <p:txBody>
          <a:bodyPr vert="horz" lIns="91440" tIns="45720" rIns="91440" bIns="45720" rtlCol="0">
            <a:normAutofit/>
          </a:bodyPr>
          <a:lstStyle/>
          <a:p>
            <a:pPr marR="0">
              <a:lnSpc>
                <a:spcPct val="90000"/>
              </a:lnSpc>
              <a:spcBef>
                <a:spcPts val="0"/>
              </a:spcBef>
              <a:spcAft>
                <a:spcPts val="600"/>
              </a:spcAft>
            </a:pPr>
            <a:r>
              <a:rPr lang="en-US" sz="2400" dirty="0"/>
              <a:t>T</a:t>
            </a:r>
            <a:r>
              <a:rPr lang="en-US" sz="2400" dirty="0">
                <a:effectLst/>
              </a:rPr>
              <a:t>he Chief </a:t>
            </a:r>
            <a:r>
              <a:rPr lang="en-US" sz="2400" dirty="0"/>
              <a:t>C</a:t>
            </a:r>
            <a:r>
              <a:rPr lang="en-US" sz="2400" dirty="0">
                <a:effectLst/>
              </a:rPr>
              <a:t>ounsel for Advocacy, a presidential appointee who is confirmed by the Senate, is the head of the Office of Advocacy.</a:t>
            </a:r>
          </a:p>
          <a:p>
            <a:pPr marL="0" marR="0" indent="-228600">
              <a:lnSpc>
                <a:spcPct val="90000"/>
              </a:lnSpc>
              <a:spcBef>
                <a:spcPts val="0"/>
              </a:spcBef>
              <a:spcAft>
                <a:spcPts val="600"/>
              </a:spcAft>
              <a:buFont typeface="Arial" panose="020B0604020202020204" pitchFamily="34" charset="0"/>
              <a:buChar char="•"/>
            </a:pPr>
            <a:endParaRPr lang="en-US" sz="2400" dirty="0"/>
          </a:p>
          <a:p>
            <a:pPr marL="0" marR="0" indent="-228600">
              <a:lnSpc>
                <a:spcPct val="90000"/>
              </a:lnSpc>
              <a:spcBef>
                <a:spcPts val="0"/>
              </a:spcBef>
              <a:spcAft>
                <a:spcPts val="600"/>
              </a:spcAft>
              <a:buFont typeface="Arial" panose="020B0604020202020204" pitchFamily="34" charset="0"/>
              <a:buChar char="•"/>
            </a:pPr>
            <a:endParaRPr lang="en-US" sz="2400" dirty="0">
              <a:effectLst/>
            </a:endParaRPr>
          </a:p>
        </p:txBody>
      </p:sp>
    </p:spTree>
    <p:extLst>
      <p:ext uri="{BB962C8B-B14F-4D97-AF65-F5344CB8AC3E}">
        <p14:creationId xmlns:p14="http://schemas.microsoft.com/office/powerpoint/2010/main" val="2587804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C991584-EBD4-4FA2-303A-28DCA213B22F}"/>
              </a:ext>
            </a:extLst>
          </p:cNvPr>
          <p:cNvSpPr>
            <a:spLocks noGrp="1"/>
          </p:cNvSpPr>
          <p:nvPr>
            <p:ph type="title"/>
          </p:nvPr>
        </p:nvSpPr>
        <p:spPr>
          <a:xfrm>
            <a:off x="863029" y="1012004"/>
            <a:ext cx="3416158" cy="4795408"/>
          </a:xfrm>
        </p:spPr>
        <p:txBody>
          <a:bodyPr vert="horz" lIns="91440" tIns="45720" rIns="91440" bIns="45720" rtlCol="0" anchor="ctr">
            <a:normAutofit/>
          </a:bodyPr>
          <a:lstStyle/>
          <a:p>
            <a:pPr algn="l"/>
            <a:r>
              <a:rPr lang="en-US" sz="3700" kern="1200">
                <a:solidFill>
                  <a:srgbClr val="FFFFFF"/>
                </a:solidFill>
                <a:latin typeface="+mj-lt"/>
                <a:ea typeface="+mj-ea"/>
                <a:cs typeface="+mj-cs"/>
              </a:rPr>
              <a:t>Advocacy departments</a:t>
            </a:r>
          </a:p>
        </p:txBody>
      </p:sp>
      <p:graphicFrame>
        <p:nvGraphicFramePr>
          <p:cNvPr id="6" name="TextBox 2">
            <a:extLst>
              <a:ext uri="{FF2B5EF4-FFF2-40B4-BE49-F238E27FC236}">
                <a16:creationId xmlns:a16="http://schemas.microsoft.com/office/drawing/2014/main" id="{BEEA73A3-2505-1DF1-EE75-66DE05D5069A}"/>
              </a:ext>
            </a:extLst>
          </p:cNvPr>
          <p:cNvGraphicFramePr/>
          <p:nvPr>
            <p:extLst>
              <p:ext uri="{D42A27DB-BD31-4B8C-83A1-F6EECF244321}">
                <p14:modId xmlns:p14="http://schemas.microsoft.com/office/powerpoint/2010/main" val="124761018"/>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70747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5FD46-9A1C-4AC3-A71E-2D106C9DC583}"/>
              </a:ext>
            </a:extLst>
          </p:cNvPr>
          <p:cNvSpPr>
            <a:spLocks noGrp="1"/>
          </p:cNvSpPr>
          <p:nvPr>
            <p:ph type="title"/>
          </p:nvPr>
        </p:nvSpPr>
        <p:spPr>
          <a:xfrm>
            <a:off x="838200" y="-126023"/>
            <a:ext cx="10515600" cy="1009650"/>
          </a:xfrm>
        </p:spPr>
        <p:txBody>
          <a:bodyPr vert="horz" lIns="91440" tIns="45720" rIns="91440" bIns="45720" rtlCol="0" anchor="ctr">
            <a:normAutofit/>
          </a:bodyPr>
          <a:lstStyle/>
          <a:p>
            <a:r>
              <a:rPr lang="en-US" sz="4400" kern="1200" dirty="0">
                <a:latin typeface="+mj-lt"/>
                <a:ea typeface="+mj-ea"/>
                <a:cs typeface="+mj-cs"/>
              </a:rPr>
              <a:t>Advocacy’s mission</a:t>
            </a:r>
          </a:p>
        </p:txBody>
      </p:sp>
      <p:sp>
        <p:nvSpPr>
          <p:cNvPr id="37" name="Freeform: Shape 36">
            <a:extLst>
              <a:ext uri="{FF2B5EF4-FFF2-40B4-BE49-F238E27FC236}">
                <a16:creationId xmlns:a16="http://schemas.microsoft.com/office/drawing/2014/main" id="{DA89B378-8E8A-434A-A86F-1F770CA430F2}"/>
              </a:ext>
            </a:extLst>
          </p:cNvPr>
          <p:cNvSpPr/>
          <p:nvPr/>
        </p:nvSpPr>
        <p:spPr>
          <a:xfrm>
            <a:off x="822787" y="3289885"/>
            <a:ext cx="3115780" cy="467367"/>
          </a:xfrm>
          <a:custGeom>
            <a:avLst/>
            <a:gdLst>
              <a:gd name="connsiteX0" fmla="*/ 0 w 3115780"/>
              <a:gd name="connsiteY0" fmla="*/ 0 h 467367"/>
              <a:gd name="connsiteX1" fmla="*/ 3115780 w 3115780"/>
              <a:gd name="connsiteY1" fmla="*/ 0 h 467367"/>
              <a:gd name="connsiteX2" fmla="*/ 3115780 w 3115780"/>
              <a:gd name="connsiteY2" fmla="*/ 467367 h 467367"/>
              <a:gd name="connsiteX3" fmla="*/ 0 w 3115780"/>
              <a:gd name="connsiteY3" fmla="*/ 467367 h 467367"/>
              <a:gd name="connsiteX4" fmla="*/ 0 w 3115780"/>
              <a:gd name="connsiteY4" fmla="*/ 0 h 467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5780" h="467367">
                <a:moveTo>
                  <a:pt x="0" y="0"/>
                </a:moveTo>
                <a:lnTo>
                  <a:pt x="3115780" y="0"/>
                </a:lnTo>
                <a:lnTo>
                  <a:pt x="3115780" y="467367"/>
                </a:lnTo>
                <a:lnTo>
                  <a:pt x="0" y="46736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289050">
              <a:lnSpc>
                <a:spcPct val="90000"/>
              </a:lnSpc>
              <a:spcBef>
                <a:spcPct val="0"/>
              </a:spcBef>
              <a:spcAft>
                <a:spcPct val="35000"/>
              </a:spcAft>
              <a:buNone/>
              <a:defRPr b="1"/>
            </a:pPr>
            <a:r>
              <a:rPr lang="en-US" sz="4000" b="1" kern="1200" dirty="0"/>
              <a:t>Regulatory Mission</a:t>
            </a:r>
            <a:endParaRPr lang="en-US" sz="4000" kern="1200" dirty="0"/>
          </a:p>
        </p:txBody>
      </p:sp>
      <p:sp>
        <p:nvSpPr>
          <p:cNvPr id="40" name="Freeform: Shape 39">
            <a:extLst>
              <a:ext uri="{FF2B5EF4-FFF2-40B4-BE49-F238E27FC236}">
                <a16:creationId xmlns:a16="http://schemas.microsoft.com/office/drawing/2014/main" id="{BC6C6095-F938-4B31-867E-CD81371684BE}"/>
              </a:ext>
            </a:extLst>
          </p:cNvPr>
          <p:cNvSpPr/>
          <p:nvPr/>
        </p:nvSpPr>
        <p:spPr>
          <a:xfrm>
            <a:off x="4538110" y="3302589"/>
            <a:ext cx="3115780" cy="467367"/>
          </a:xfrm>
          <a:custGeom>
            <a:avLst/>
            <a:gdLst>
              <a:gd name="connsiteX0" fmla="*/ 0 w 3115780"/>
              <a:gd name="connsiteY0" fmla="*/ 0 h 467367"/>
              <a:gd name="connsiteX1" fmla="*/ 3115780 w 3115780"/>
              <a:gd name="connsiteY1" fmla="*/ 0 h 467367"/>
              <a:gd name="connsiteX2" fmla="*/ 3115780 w 3115780"/>
              <a:gd name="connsiteY2" fmla="*/ 467367 h 467367"/>
              <a:gd name="connsiteX3" fmla="*/ 0 w 3115780"/>
              <a:gd name="connsiteY3" fmla="*/ 467367 h 467367"/>
              <a:gd name="connsiteX4" fmla="*/ 0 w 3115780"/>
              <a:gd name="connsiteY4" fmla="*/ 0 h 467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5780" h="467367">
                <a:moveTo>
                  <a:pt x="0" y="0"/>
                </a:moveTo>
                <a:lnTo>
                  <a:pt x="3115780" y="0"/>
                </a:lnTo>
                <a:lnTo>
                  <a:pt x="3115780" y="467367"/>
                </a:lnTo>
                <a:lnTo>
                  <a:pt x="0" y="46736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289050">
              <a:lnSpc>
                <a:spcPct val="90000"/>
              </a:lnSpc>
              <a:spcBef>
                <a:spcPct val="0"/>
              </a:spcBef>
              <a:spcAft>
                <a:spcPct val="35000"/>
              </a:spcAft>
              <a:buNone/>
              <a:defRPr b="1"/>
            </a:pPr>
            <a:r>
              <a:rPr lang="en-US" sz="4000" b="1" kern="1200" dirty="0"/>
              <a:t>Research Mission</a:t>
            </a:r>
            <a:endParaRPr lang="en-US" sz="4000" kern="1200" dirty="0"/>
          </a:p>
        </p:txBody>
      </p:sp>
      <p:grpSp>
        <p:nvGrpSpPr>
          <p:cNvPr id="50" name="Group 49">
            <a:extLst>
              <a:ext uri="{FF2B5EF4-FFF2-40B4-BE49-F238E27FC236}">
                <a16:creationId xmlns:a16="http://schemas.microsoft.com/office/drawing/2014/main" id="{3CB2EDA8-B90B-4D7D-8417-B8B69EE062C4}"/>
              </a:ext>
              <a:ext uri="{C183D7F6-B498-43B3-948B-1728B52AA6E4}">
                <adec:decorative xmlns:adec="http://schemas.microsoft.com/office/drawing/2017/decorative" val="1"/>
              </a:ext>
            </a:extLst>
          </p:cNvPr>
          <p:cNvGrpSpPr/>
          <p:nvPr/>
        </p:nvGrpSpPr>
        <p:grpSpPr>
          <a:xfrm>
            <a:off x="1914883" y="1943337"/>
            <a:ext cx="8362234" cy="1103226"/>
            <a:chOff x="1835415" y="2082867"/>
            <a:chExt cx="8362234" cy="1103226"/>
          </a:xfrm>
        </p:grpSpPr>
        <p:sp>
          <p:nvSpPr>
            <p:cNvPr id="36" name="Rectangle 35" descr="Scales of Justice">
              <a:extLst>
                <a:ext uri="{FF2B5EF4-FFF2-40B4-BE49-F238E27FC236}">
                  <a16:creationId xmlns:a16="http://schemas.microsoft.com/office/drawing/2014/main" id="{E31CA710-1C00-49FE-8656-AF0E713A04CD}"/>
                </a:ext>
              </a:extLst>
            </p:cNvPr>
            <p:cNvSpPr/>
            <p:nvPr/>
          </p:nvSpPr>
          <p:spPr>
            <a:xfrm>
              <a:off x="1835415" y="2082867"/>
              <a:ext cx="1090523" cy="1090523"/>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dirty="0"/>
            </a:p>
          </p:txBody>
        </p:sp>
        <p:sp>
          <p:nvSpPr>
            <p:cNvPr id="39" name="Rectangle 38" descr="Business Growth">
              <a:extLst>
                <a:ext uri="{FF2B5EF4-FFF2-40B4-BE49-F238E27FC236}">
                  <a16:creationId xmlns:a16="http://schemas.microsoft.com/office/drawing/2014/main" id="{2C366E37-1D8D-4FE6-B89A-4C6CA495692C}"/>
                </a:ext>
              </a:extLst>
            </p:cNvPr>
            <p:cNvSpPr/>
            <p:nvPr/>
          </p:nvSpPr>
          <p:spPr>
            <a:xfrm>
              <a:off x="5550739" y="2095570"/>
              <a:ext cx="1090523" cy="1090523"/>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50800" dist="38100" dir="16200000" rotWithShape="0">
                <a:prstClr val="black">
                  <a:alpha val="40000"/>
                </a:prstClr>
              </a:outerShdw>
            </a:effectLst>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42" name="Rectangle 41" descr="Gavel">
              <a:extLst>
                <a:ext uri="{FF2B5EF4-FFF2-40B4-BE49-F238E27FC236}">
                  <a16:creationId xmlns:a16="http://schemas.microsoft.com/office/drawing/2014/main" id="{F49EE836-8118-4F89-B738-DD7DFE26BC69}"/>
                </a:ext>
              </a:extLst>
            </p:cNvPr>
            <p:cNvSpPr/>
            <p:nvPr/>
          </p:nvSpPr>
          <p:spPr>
            <a:xfrm>
              <a:off x="9107126" y="2082867"/>
              <a:ext cx="1090523" cy="1090523"/>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4">
                <a:hueOff val="0"/>
                <a:satOff val="0"/>
                <a:lumOff val="0"/>
                <a:alphaOff val="0"/>
              </a:schemeClr>
            </a:effectRef>
            <a:fontRef idx="minor">
              <a:schemeClr val="lt1"/>
            </a:fontRef>
          </p:style>
        </p:sp>
      </p:grpSp>
      <p:sp>
        <p:nvSpPr>
          <p:cNvPr id="43" name="Freeform: Shape 42">
            <a:extLst>
              <a:ext uri="{FF2B5EF4-FFF2-40B4-BE49-F238E27FC236}">
                <a16:creationId xmlns:a16="http://schemas.microsoft.com/office/drawing/2014/main" id="{5AC50359-31EC-4DFA-9810-6C672E7030A5}"/>
              </a:ext>
            </a:extLst>
          </p:cNvPr>
          <p:cNvSpPr/>
          <p:nvPr/>
        </p:nvSpPr>
        <p:spPr>
          <a:xfrm>
            <a:off x="8094497" y="3289886"/>
            <a:ext cx="3115780" cy="467367"/>
          </a:xfrm>
          <a:custGeom>
            <a:avLst/>
            <a:gdLst>
              <a:gd name="connsiteX0" fmla="*/ 0 w 3115780"/>
              <a:gd name="connsiteY0" fmla="*/ 0 h 467367"/>
              <a:gd name="connsiteX1" fmla="*/ 3115780 w 3115780"/>
              <a:gd name="connsiteY1" fmla="*/ 0 h 467367"/>
              <a:gd name="connsiteX2" fmla="*/ 3115780 w 3115780"/>
              <a:gd name="connsiteY2" fmla="*/ 467367 h 467367"/>
              <a:gd name="connsiteX3" fmla="*/ 0 w 3115780"/>
              <a:gd name="connsiteY3" fmla="*/ 467367 h 467367"/>
              <a:gd name="connsiteX4" fmla="*/ 0 w 3115780"/>
              <a:gd name="connsiteY4" fmla="*/ 0 h 467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5780" h="467367">
                <a:moveTo>
                  <a:pt x="0" y="0"/>
                </a:moveTo>
                <a:lnTo>
                  <a:pt x="3115780" y="0"/>
                </a:lnTo>
                <a:lnTo>
                  <a:pt x="3115780" y="467367"/>
                </a:lnTo>
                <a:lnTo>
                  <a:pt x="0" y="46736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289050">
              <a:lnSpc>
                <a:spcPct val="90000"/>
              </a:lnSpc>
              <a:spcBef>
                <a:spcPct val="0"/>
              </a:spcBef>
              <a:spcAft>
                <a:spcPct val="35000"/>
              </a:spcAft>
              <a:buNone/>
              <a:defRPr b="1"/>
            </a:pPr>
            <a:r>
              <a:rPr lang="en-US" sz="4000" b="1" kern="1200" dirty="0"/>
              <a:t>Legislative Mission</a:t>
            </a:r>
          </a:p>
        </p:txBody>
      </p:sp>
    </p:spTree>
    <p:extLst>
      <p:ext uri="{BB962C8B-B14F-4D97-AF65-F5344CB8AC3E}">
        <p14:creationId xmlns:p14="http://schemas.microsoft.com/office/powerpoint/2010/main" val="637678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7A0B1A-6899-4CE2-C4AE-C256F108FF31}"/>
              </a:ext>
            </a:extLst>
          </p:cNvPr>
          <p:cNvSpPr>
            <a:spLocks noGrp="1"/>
          </p:cNvSpPr>
          <p:nvPr>
            <p:ph type="title"/>
          </p:nvPr>
        </p:nvSpPr>
        <p:spPr>
          <a:xfrm>
            <a:off x="742950" y="742951"/>
            <a:ext cx="3476625" cy="4962524"/>
          </a:xfrm>
        </p:spPr>
        <p:txBody>
          <a:bodyPr vert="horz" lIns="91440" tIns="45720" rIns="91440" bIns="45720" rtlCol="0">
            <a:normAutofit/>
          </a:bodyPr>
          <a:lstStyle/>
          <a:p>
            <a:r>
              <a:rPr lang="en-US" sz="4800" kern="1200" dirty="0">
                <a:solidFill>
                  <a:srgbClr val="FFFFFF"/>
                </a:solidFill>
                <a:latin typeface="+mj-lt"/>
                <a:ea typeface="+mj-ea"/>
                <a:cs typeface="+mj-cs"/>
              </a:rPr>
              <a:t>Small business: Our Nation’s Job Creators</a:t>
            </a:r>
          </a:p>
        </p:txBody>
      </p:sp>
      <p:pic>
        <p:nvPicPr>
          <p:cNvPr id="3" name="Picture 2" descr="Text&#10;&#10;Description automatically generated">
            <a:extLst>
              <a:ext uri="{FF2B5EF4-FFF2-40B4-BE49-F238E27FC236}">
                <a16:creationId xmlns:a16="http://schemas.microsoft.com/office/drawing/2014/main" id="{1DEC45B6-3920-6FF8-F14E-441E8385AB8F}"/>
              </a:ext>
            </a:extLst>
          </p:cNvPr>
          <p:cNvPicPr>
            <a:picLocks noChangeAspect="1"/>
          </p:cNvPicPr>
          <p:nvPr/>
        </p:nvPicPr>
        <p:blipFill>
          <a:blip r:embed="rId3"/>
          <a:stretch>
            <a:fillRect/>
          </a:stretch>
        </p:blipFill>
        <p:spPr>
          <a:xfrm>
            <a:off x="5075257" y="714499"/>
            <a:ext cx="6553545" cy="5776502"/>
          </a:xfrm>
          <a:prstGeom prst="rect">
            <a:avLst/>
          </a:prstGeom>
        </p:spPr>
      </p:pic>
      <p:sp>
        <p:nvSpPr>
          <p:cNvPr id="9" name="TextBox 8">
            <a:extLst>
              <a:ext uri="{FF2B5EF4-FFF2-40B4-BE49-F238E27FC236}">
                <a16:creationId xmlns:a16="http://schemas.microsoft.com/office/drawing/2014/main" id="{C5B4B492-5786-0665-8C33-12B7F53BE136}"/>
              </a:ext>
            </a:extLst>
          </p:cNvPr>
          <p:cNvSpPr txBox="1"/>
          <p:nvPr/>
        </p:nvSpPr>
        <p:spPr>
          <a:xfrm>
            <a:off x="4904509" y="1168306"/>
            <a:ext cx="6096000" cy="4465838"/>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en-US" sz="3600" b="0" i="0" u="none" strike="noStrike" kern="1200" cap="none" spc="0" normalizeH="0" baseline="0" noProof="0" dirty="0">
                <a:ln>
                  <a:noFill/>
                </a:ln>
                <a:effectLst/>
                <a:uLnTx/>
                <a:uFillTx/>
                <a:latin typeface="Source Sans Pro"/>
                <a:ea typeface="+mn-ea"/>
                <a:cs typeface="+mn-cs"/>
              </a:rPr>
              <a:t>Employ 46.8% of the private workforce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effectLst/>
                <a:uLnTx/>
                <a:uFillTx/>
                <a:latin typeface="Source Sans Pro"/>
                <a:ea typeface="+mn-ea"/>
                <a:cs typeface="+mn-cs"/>
              </a:rPr>
              <a:t>Pay 39.7% of U.S. private payroll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en-US" sz="3600" b="0" i="0" u="none" strike="noStrike" kern="1200" cap="none" spc="0" normalizeH="0" baseline="0" noProof="0" dirty="0">
                <a:ln>
                  <a:noFill/>
                </a:ln>
                <a:effectLst/>
                <a:uLnTx/>
                <a:uFillTx/>
                <a:latin typeface="Source Sans Pro"/>
                <a:ea typeface="+mn-ea"/>
                <a:cs typeface="+mn-cs"/>
              </a:rPr>
              <a:t>99.7% of firms with paid employees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en-US" sz="3600" b="0" i="0" u="none" strike="noStrike" kern="1200" cap="none" spc="0" normalizeH="0" baseline="0" noProof="0" dirty="0">
                <a:ln>
                  <a:noFill/>
                </a:ln>
                <a:effectLst/>
                <a:uLnTx/>
                <a:uFillTx/>
                <a:latin typeface="Source Sans Pro"/>
                <a:ea typeface="+mn-ea"/>
                <a:cs typeface="+mn-cs"/>
              </a:rPr>
              <a:t>Created 62% of net new jobs since 1995</a:t>
            </a:r>
          </a:p>
        </p:txBody>
      </p:sp>
    </p:spTree>
    <p:extLst>
      <p:ext uri="{BB962C8B-B14F-4D97-AF65-F5344CB8AC3E}">
        <p14:creationId xmlns:p14="http://schemas.microsoft.com/office/powerpoint/2010/main" val="719598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754888-455E-4233-8AFA-AEF5E2C19AFD}"/>
              </a:ext>
            </a:extLst>
          </p:cNvPr>
          <p:cNvSpPr>
            <a:spLocks noGrp="1"/>
          </p:cNvSpPr>
          <p:nvPr>
            <p:ph type="title"/>
          </p:nvPr>
        </p:nvSpPr>
        <p:spPr>
          <a:xfrm>
            <a:off x="566058" y="2156170"/>
            <a:ext cx="3817256" cy="2677087"/>
          </a:xfrm>
        </p:spPr>
        <p:txBody>
          <a:bodyPr vert="horz" lIns="91440" tIns="45720" rIns="91440" bIns="45720" rtlCol="0" anchor="ctr">
            <a:normAutofit fontScale="90000"/>
          </a:bodyPr>
          <a:lstStyle/>
          <a:p>
            <a:pPr algn="r"/>
            <a:r>
              <a:rPr lang="en-US" sz="5400" kern="1200" dirty="0">
                <a:solidFill>
                  <a:schemeClr val="accent1"/>
                </a:solidFill>
                <a:latin typeface="+mj-lt"/>
                <a:ea typeface="+mj-ea"/>
                <a:cs typeface="+mj-cs"/>
              </a:rPr>
              <a:t>Small business challenges</a:t>
            </a:r>
          </a:p>
        </p:txBody>
      </p:sp>
      <p:sp>
        <p:nvSpPr>
          <p:cNvPr id="4" name="Content Placeholder 3">
            <a:extLst>
              <a:ext uri="{FF2B5EF4-FFF2-40B4-BE49-F238E27FC236}">
                <a16:creationId xmlns:a16="http://schemas.microsoft.com/office/drawing/2014/main" id="{97940DC3-92C2-4AD5-8831-BC4B9F2F7BE5}"/>
              </a:ext>
            </a:extLst>
          </p:cNvPr>
          <p:cNvSpPr>
            <a:spLocks noGrp="1"/>
          </p:cNvSpPr>
          <p:nvPr>
            <p:ph type="body" sz="quarter" idx="10"/>
          </p:nvPr>
        </p:nvSpPr>
        <p:spPr/>
        <p:txBody>
          <a:bodyPr vert="horz" lIns="91440" tIns="45720" rIns="91440" bIns="45720" rtlCol="0" anchor="ctr">
            <a:normAutofit/>
          </a:bodyPr>
          <a:lstStyle/>
          <a:p>
            <a:r>
              <a:rPr lang="en-US" sz="3200" dirty="0"/>
              <a:t>Changes in operating costs and demands</a:t>
            </a:r>
          </a:p>
          <a:p>
            <a:r>
              <a:rPr lang="en-US" sz="3200" dirty="0"/>
              <a:t>Complex and costly federal regulations</a:t>
            </a:r>
          </a:p>
          <a:p>
            <a:r>
              <a:rPr lang="en-US" sz="3200" dirty="0"/>
              <a:t>Fewer resources to get involved in federal rulemaking process</a:t>
            </a:r>
            <a:endParaRPr lang="en-US" dirty="0"/>
          </a:p>
          <a:p>
            <a:pPr lvl="1"/>
            <a:endParaRPr lang="en-US" sz="2000" dirty="0"/>
          </a:p>
        </p:txBody>
      </p:sp>
    </p:spTree>
    <p:extLst>
      <p:ext uri="{BB962C8B-B14F-4D97-AF65-F5344CB8AC3E}">
        <p14:creationId xmlns:p14="http://schemas.microsoft.com/office/powerpoint/2010/main" val="2343879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a:t>How advocacy represents small business</a:t>
            </a:r>
          </a:p>
        </p:txBody>
      </p:sp>
      <p:grpSp>
        <p:nvGrpSpPr>
          <p:cNvPr id="5" name="Group 4">
            <a:extLst>
              <a:ext uri="{FF2B5EF4-FFF2-40B4-BE49-F238E27FC236}">
                <a16:creationId xmlns:a16="http://schemas.microsoft.com/office/drawing/2014/main" id="{451C7FFA-E646-4611-8138-4E964A43F5E0}"/>
              </a:ext>
            </a:extLst>
          </p:cNvPr>
          <p:cNvGrpSpPr/>
          <p:nvPr/>
        </p:nvGrpSpPr>
        <p:grpSpPr>
          <a:xfrm>
            <a:off x="1700417" y="829023"/>
            <a:ext cx="8791166" cy="4653676"/>
            <a:chOff x="1700455" y="829023"/>
            <a:chExt cx="8791166" cy="4653676"/>
          </a:xfrm>
        </p:grpSpPr>
        <p:cxnSp>
          <p:nvCxnSpPr>
            <p:cNvPr id="6" name="Straight Arrow Connector 5">
              <a:extLst>
                <a:ext uri="{FF2B5EF4-FFF2-40B4-BE49-F238E27FC236}">
                  <a16:creationId xmlns:a16="http://schemas.microsoft.com/office/drawing/2014/main" id="{6E4989E1-41B0-4E0A-B3E4-9F283AE0D8D9}"/>
                </a:ext>
              </a:extLst>
            </p:cNvPr>
            <p:cNvCxnSpPr>
              <a:cxnSpLocks/>
            </p:cNvCxnSpPr>
            <p:nvPr/>
          </p:nvCxnSpPr>
          <p:spPr>
            <a:xfrm>
              <a:off x="6089136" y="2012423"/>
              <a:ext cx="0" cy="36897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7" name="Freeform: Shape 6">
              <a:extLst>
                <a:ext uri="{FF2B5EF4-FFF2-40B4-BE49-F238E27FC236}">
                  <a16:creationId xmlns:a16="http://schemas.microsoft.com/office/drawing/2014/main" id="{2CB62A7C-6175-4EA5-A624-7B404E54FF7C}"/>
                </a:ext>
              </a:extLst>
            </p:cNvPr>
            <p:cNvSpPr/>
            <p:nvPr/>
          </p:nvSpPr>
          <p:spPr>
            <a:xfrm>
              <a:off x="5099765" y="829023"/>
              <a:ext cx="1992470" cy="1183400"/>
            </a:xfrm>
            <a:custGeom>
              <a:avLst/>
              <a:gdLst>
                <a:gd name="connsiteX0" fmla="*/ 0 w 1700212"/>
                <a:gd name="connsiteY0" fmla="*/ 107963 h 1079634"/>
                <a:gd name="connsiteX1" fmla="*/ 107963 w 1700212"/>
                <a:gd name="connsiteY1" fmla="*/ 0 h 1079634"/>
                <a:gd name="connsiteX2" fmla="*/ 1592249 w 1700212"/>
                <a:gd name="connsiteY2" fmla="*/ 0 h 1079634"/>
                <a:gd name="connsiteX3" fmla="*/ 1700212 w 1700212"/>
                <a:gd name="connsiteY3" fmla="*/ 107963 h 1079634"/>
                <a:gd name="connsiteX4" fmla="*/ 1700212 w 1700212"/>
                <a:gd name="connsiteY4" fmla="*/ 971671 h 1079634"/>
                <a:gd name="connsiteX5" fmla="*/ 1592249 w 1700212"/>
                <a:gd name="connsiteY5" fmla="*/ 1079634 h 1079634"/>
                <a:gd name="connsiteX6" fmla="*/ 107963 w 1700212"/>
                <a:gd name="connsiteY6" fmla="*/ 1079634 h 1079634"/>
                <a:gd name="connsiteX7" fmla="*/ 0 w 1700212"/>
                <a:gd name="connsiteY7" fmla="*/ 971671 h 1079634"/>
                <a:gd name="connsiteX8" fmla="*/ 0 w 1700212"/>
                <a:gd name="connsiteY8" fmla="*/ 107963 h 107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0212" h="1079634">
                  <a:moveTo>
                    <a:pt x="0" y="107963"/>
                  </a:moveTo>
                  <a:cubicBezTo>
                    <a:pt x="0" y="48337"/>
                    <a:pt x="48337" y="0"/>
                    <a:pt x="107963" y="0"/>
                  </a:cubicBezTo>
                  <a:lnTo>
                    <a:pt x="1592249" y="0"/>
                  </a:lnTo>
                  <a:cubicBezTo>
                    <a:pt x="1651875" y="0"/>
                    <a:pt x="1700212" y="48337"/>
                    <a:pt x="1700212" y="107963"/>
                  </a:cubicBezTo>
                  <a:lnTo>
                    <a:pt x="1700212" y="971671"/>
                  </a:lnTo>
                  <a:cubicBezTo>
                    <a:pt x="1700212" y="1031297"/>
                    <a:pt x="1651875" y="1079634"/>
                    <a:pt x="1592249" y="1079634"/>
                  </a:cubicBezTo>
                  <a:lnTo>
                    <a:pt x="107963" y="1079634"/>
                  </a:lnTo>
                  <a:cubicBezTo>
                    <a:pt x="48337" y="1079634"/>
                    <a:pt x="0" y="1031297"/>
                    <a:pt x="0" y="971671"/>
                  </a:cubicBezTo>
                  <a:lnTo>
                    <a:pt x="0" y="107963"/>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134491" tIns="134491" rIns="134491" bIns="134491" numCol="1" spcCol="1270" anchor="ctr" anchorCtr="0">
              <a:noAutofit/>
            </a:bodyPr>
            <a:lstStyle/>
            <a:p>
              <a:pPr marL="0" lvl="0" indent="0" algn="ctr" defTabSz="1200150">
                <a:lnSpc>
                  <a:spcPct val="90000"/>
                </a:lnSpc>
                <a:spcBef>
                  <a:spcPct val="0"/>
                </a:spcBef>
                <a:spcAft>
                  <a:spcPct val="35000"/>
                </a:spcAft>
                <a:buNone/>
              </a:pPr>
              <a:r>
                <a:rPr lang="en-US" sz="2700" b="1" kern="1200" dirty="0">
                  <a:latin typeface="+mj-lt"/>
                </a:rPr>
                <a:t>Small Business</a:t>
              </a:r>
            </a:p>
          </p:txBody>
        </p:sp>
        <p:sp>
          <p:nvSpPr>
            <p:cNvPr id="8" name="Freeform: Shape 7">
              <a:extLst>
                <a:ext uri="{FF2B5EF4-FFF2-40B4-BE49-F238E27FC236}">
                  <a16:creationId xmlns:a16="http://schemas.microsoft.com/office/drawing/2014/main" id="{AD945296-8F4B-48C4-8B92-A7B4BE66F080}"/>
                </a:ext>
              </a:extLst>
            </p:cNvPr>
            <p:cNvSpPr/>
            <p:nvPr/>
          </p:nvSpPr>
          <p:spPr>
            <a:xfrm>
              <a:off x="1700455" y="4299299"/>
              <a:ext cx="1992470" cy="1183400"/>
            </a:xfrm>
            <a:custGeom>
              <a:avLst/>
              <a:gdLst>
                <a:gd name="connsiteX0" fmla="*/ 0 w 1700212"/>
                <a:gd name="connsiteY0" fmla="*/ 107963 h 1079634"/>
                <a:gd name="connsiteX1" fmla="*/ 107963 w 1700212"/>
                <a:gd name="connsiteY1" fmla="*/ 0 h 1079634"/>
                <a:gd name="connsiteX2" fmla="*/ 1592249 w 1700212"/>
                <a:gd name="connsiteY2" fmla="*/ 0 h 1079634"/>
                <a:gd name="connsiteX3" fmla="*/ 1700212 w 1700212"/>
                <a:gd name="connsiteY3" fmla="*/ 107963 h 1079634"/>
                <a:gd name="connsiteX4" fmla="*/ 1700212 w 1700212"/>
                <a:gd name="connsiteY4" fmla="*/ 971671 h 1079634"/>
                <a:gd name="connsiteX5" fmla="*/ 1592249 w 1700212"/>
                <a:gd name="connsiteY5" fmla="*/ 1079634 h 1079634"/>
                <a:gd name="connsiteX6" fmla="*/ 107963 w 1700212"/>
                <a:gd name="connsiteY6" fmla="*/ 1079634 h 1079634"/>
                <a:gd name="connsiteX7" fmla="*/ 0 w 1700212"/>
                <a:gd name="connsiteY7" fmla="*/ 971671 h 1079634"/>
                <a:gd name="connsiteX8" fmla="*/ 0 w 1700212"/>
                <a:gd name="connsiteY8" fmla="*/ 107963 h 107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0212" h="1079634">
                  <a:moveTo>
                    <a:pt x="0" y="107963"/>
                  </a:moveTo>
                  <a:cubicBezTo>
                    <a:pt x="0" y="48337"/>
                    <a:pt x="48337" y="0"/>
                    <a:pt x="107963" y="0"/>
                  </a:cubicBezTo>
                  <a:lnTo>
                    <a:pt x="1592249" y="0"/>
                  </a:lnTo>
                  <a:cubicBezTo>
                    <a:pt x="1651875" y="0"/>
                    <a:pt x="1700212" y="48337"/>
                    <a:pt x="1700212" y="107963"/>
                  </a:cubicBezTo>
                  <a:lnTo>
                    <a:pt x="1700212" y="971671"/>
                  </a:lnTo>
                  <a:cubicBezTo>
                    <a:pt x="1700212" y="1031297"/>
                    <a:pt x="1651875" y="1079634"/>
                    <a:pt x="1592249" y="1079634"/>
                  </a:cubicBezTo>
                  <a:lnTo>
                    <a:pt x="107963" y="1079634"/>
                  </a:lnTo>
                  <a:cubicBezTo>
                    <a:pt x="48337" y="1079634"/>
                    <a:pt x="0" y="1031297"/>
                    <a:pt x="0" y="971671"/>
                  </a:cubicBezTo>
                  <a:lnTo>
                    <a:pt x="0" y="107963"/>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134491" tIns="134491" rIns="134491" bIns="134491"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mj-lt"/>
                </a:rPr>
                <a:t>Congress</a:t>
              </a:r>
            </a:p>
          </p:txBody>
        </p:sp>
        <p:sp>
          <p:nvSpPr>
            <p:cNvPr id="9" name="Freeform: Shape 8">
              <a:extLst>
                <a:ext uri="{FF2B5EF4-FFF2-40B4-BE49-F238E27FC236}">
                  <a16:creationId xmlns:a16="http://schemas.microsoft.com/office/drawing/2014/main" id="{69C1DFBC-46D5-4947-9AF1-86A10A0B3473}"/>
                </a:ext>
              </a:extLst>
            </p:cNvPr>
            <p:cNvSpPr/>
            <p:nvPr/>
          </p:nvSpPr>
          <p:spPr>
            <a:xfrm>
              <a:off x="3966687" y="4299299"/>
              <a:ext cx="1992470" cy="1183400"/>
            </a:xfrm>
            <a:custGeom>
              <a:avLst/>
              <a:gdLst>
                <a:gd name="connsiteX0" fmla="*/ 0 w 1700212"/>
                <a:gd name="connsiteY0" fmla="*/ 107963 h 1079634"/>
                <a:gd name="connsiteX1" fmla="*/ 107963 w 1700212"/>
                <a:gd name="connsiteY1" fmla="*/ 0 h 1079634"/>
                <a:gd name="connsiteX2" fmla="*/ 1592249 w 1700212"/>
                <a:gd name="connsiteY2" fmla="*/ 0 h 1079634"/>
                <a:gd name="connsiteX3" fmla="*/ 1700212 w 1700212"/>
                <a:gd name="connsiteY3" fmla="*/ 107963 h 1079634"/>
                <a:gd name="connsiteX4" fmla="*/ 1700212 w 1700212"/>
                <a:gd name="connsiteY4" fmla="*/ 971671 h 1079634"/>
                <a:gd name="connsiteX5" fmla="*/ 1592249 w 1700212"/>
                <a:gd name="connsiteY5" fmla="*/ 1079634 h 1079634"/>
                <a:gd name="connsiteX6" fmla="*/ 107963 w 1700212"/>
                <a:gd name="connsiteY6" fmla="*/ 1079634 h 1079634"/>
                <a:gd name="connsiteX7" fmla="*/ 0 w 1700212"/>
                <a:gd name="connsiteY7" fmla="*/ 971671 h 1079634"/>
                <a:gd name="connsiteX8" fmla="*/ 0 w 1700212"/>
                <a:gd name="connsiteY8" fmla="*/ 107963 h 107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0212" h="1079634">
                  <a:moveTo>
                    <a:pt x="0" y="107963"/>
                  </a:moveTo>
                  <a:cubicBezTo>
                    <a:pt x="0" y="48337"/>
                    <a:pt x="48337" y="0"/>
                    <a:pt x="107963" y="0"/>
                  </a:cubicBezTo>
                  <a:lnTo>
                    <a:pt x="1592249" y="0"/>
                  </a:lnTo>
                  <a:cubicBezTo>
                    <a:pt x="1651875" y="0"/>
                    <a:pt x="1700212" y="48337"/>
                    <a:pt x="1700212" y="107963"/>
                  </a:cubicBezTo>
                  <a:lnTo>
                    <a:pt x="1700212" y="971671"/>
                  </a:lnTo>
                  <a:cubicBezTo>
                    <a:pt x="1700212" y="1031297"/>
                    <a:pt x="1651875" y="1079634"/>
                    <a:pt x="1592249" y="1079634"/>
                  </a:cubicBezTo>
                  <a:lnTo>
                    <a:pt x="107963" y="1079634"/>
                  </a:lnTo>
                  <a:cubicBezTo>
                    <a:pt x="48337" y="1079634"/>
                    <a:pt x="0" y="1031297"/>
                    <a:pt x="0" y="971671"/>
                  </a:cubicBezTo>
                  <a:lnTo>
                    <a:pt x="0" y="107963"/>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134491" tIns="134491" rIns="134491" bIns="134491"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mj-lt"/>
                </a:rPr>
                <a:t>White House</a:t>
              </a:r>
            </a:p>
          </p:txBody>
        </p:sp>
        <p:sp>
          <p:nvSpPr>
            <p:cNvPr id="10" name="Freeform: Shape 9">
              <a:extLst>
                <a:ext uri="{FF2B5EF4-FFF2-40B4-BE49-F238E27FC236}">
                  <a16:creationId xmlns:a16="http://schemas.microsoft.com/office/drawing/2014/main" id="{E5121C6B-602D-44EE-BF31-75238A5E1BAD}"/>
                </a:ext>
              </a:extLst>
            </p:cNvPr>
            <p:cNvSpPr/>
            <p:nvPr/>
          </p:nvSpPr>
          <p:spPr>
            <a:xfrm>
              <a:off x="6232919" y="4299299"/>
              <a:ext cx="1992470" cy="1183400"/>
            </a:xfrm>
            <a:custGeom>
              <a:avLst/>
              <a:gdLst>
                <a:gd name="connsiteX0" fmla="*/ 0 w 1700212"/>
                <a:gd name="connsiteY0" fmla="*/ 107963 h 1079634"/>
                <a:gd name="connsiteX1" fmla="*/ 107963 w 1700212"/>
                <a:gd name="connsiteY1" fmla="*/ 0 h 1079634"/>
                <a:gd name="connsiteX2" fmla="*/ 1592249 w 1700212"/>
                <a:gd name="connsiteY2" fmla="*/ 0 h 1079634"/>
                <a:gd name="connsiteX3" fmla="*/ 1700212 w 1700212"/>
                <a:gd name="connsiteY3" fmla="*/ 107963 h 1079634"/>
                <a:gd name="connsiteX4" fmla="*/ 1700212 w 1700212"/>
                <a:gd name="connsiteY4" fmla="*/ 971671 h 1079634"/>
                <a:gd name="connsiteX5" fmla="*/ 1592249 w 1700212"/>
                <a:gd name="connsiteY5" fmla="*/ 1079634 h 1079634"/>
                <a:gd name="connsiteX6" fmla="*/ 107963 w 1700212"/>
                <a:gd name="connsiteY6" fmla="*/ 1079634 h 1079634"/>
                <a:gd name="connsiteX7" fmla="*/ 0 w 1700212"/>
                <a:gd name="connsiteY7" fmla="*/ 971671 h 1079634"/>
                <a:gd name="connsiteX8" fmla="*/ 0 w 1700212"/>
                <a:gd name="connsiteY8" fmla="*/ 107963 h 107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0212" h="1079634">
                  <a:moveTo>
                    <a:pt x="0" y="107963"/>
                  </a:moveTo>
                  <a:cubicBezTo>
                    <a:pt x="0" y="48337"/>
                    <a:pt x="48337" y="0"/>
                    <a:pt x="107963" y="0"/>
                  </a:cubicBezTo>
                  <a:lnTo>
                    <a:pt x="1592249" y="0"/>
                  </a:lnTo>
                  <a:cubicBezTo>
                    <a:pt x="1651875" y="0"/>
                    <a:pt x="1700212" y="48337"/>
                    <a:pt x="1700212" y="107963"/>
                  </a:cubicBezTo>
                  <a:lnTo>
                    <a:pt x="1700212" y="971671"/>
                  </a:lnTo>
                  <a:cubicBezTo>
                    <a:pt x="1700212" y="1031297"/>
                    <a:pt x="1651875" y="1079634"/>
                    <a:pt x="1592249" y="1079634"/>
                  </a:cubicBezTo>
                  <a:lnTo>
                    <a:pt x="107963" y="1079634"/>
                  </a:lnTo>
                  <a:cubicBezTo>
                    <a:pt x="48337" y="1079634"/>
                    <a:pt x="0" y="1031297"/>
                    <a:pt x="0" y="971671"/>
                  </a:cubicBezTo>
                  <a:lnTo>
                    <a:pt x="0" y="107963"/>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134491" tIns="134491" rIns="134491" bIns="134491"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mj-lt"/>
                </a:rPr>
                <a:t>Federal Agencies</a:t>
              </a:r>
            </a:p>
          </p:txBody>
        </p:sp>
        <p:sp>
          <p:nvSpPr>
            <p:cNvPr id="11" name="Freeform: Shape 10">
              <a:extLst>
                <a:ext uri="{FF2B5EF4-FFF2-40B4-BE49-F238E27FC236}">
                  <a16:creationId xmlns:a16="http://schemas.microsoft.com/office/drawing/2014/main" id="{F4E7329A-64B1-47C4-98BC-223A2F4D792D}"/>
                </a:ext>
              </a:extLst>
            </p:cNvPr>
            <p:cNvSpPr/>
            <p:nvPr/>
          </p:nvSpPr>
          <p:spPr>
            <a:xfrm>
              <a:off x="8499151" y="4299299"/>
              <a:ext cx="1992470" cy="1183400"/>
            </a:xfrm>
            <a:custGeom>
              <a:avLst/>
              <a:gdLst>
                <a:gd name="connsiteX0" fmla="*/ 0 w 1700212"/>
                <a:gd name="connsiteY0" fmla="*/ 107963 h 1079634"/>
                <a:gd name="connsiteX1" fmla="*/ 107963 w 1700212"/>
                <a:gd name="connsiteY1" fmla="*/ 0 h 1079634"/>
                <a:gd name="connsiteX2" fmla="*/ 1592249 w 1700212"/>
                <a:gd name="connsiteY2" fmla="*/ 0 h 1079634"/>
                <a:gd name="connsiteX3" fmla="*/ 1700212 w 1700212"/>
                <a:gd name="connsiteY3" fmla="*/ 107963 h 1079634"/>
                <a:gd name="connsiteX4" fmla="*/ 1700212 w 1700212"/>
                <a:gd name="connsiteY4" fmla="*/ 971671 h 1079634"/>
                <a:gd name="connsiteX5" fmla="*/ 1592249 w 1700212"/>
                <a:gd name="connsiteY5" fmla="*/ 1079634 h 1079634"/>
                <a:gd name="connsiteX6" fmla="*/ 107963 w 1700212"/>
                <a:gd name="connsiteY6" fmla="*/ 1079634 h 1079634"/>
                <a:gd name="connsiteX7" fmla="*/ 0 w 1700212"/>
                <a:gd name="connsiteY7" fmla="*/ 971671 h 1079634"/>
                <a:gd name="connsiteX8" fmla="*/ 0 w 1700212"/>
                <a:gd name="connsiteY8" fmla="*/ 107963 h 107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0212" h="1079634">
                  <a:moveTo>
                    <a:pt x="0" y="107963"/>
                  </a:moveTo>
                  <a:cubicBezTo>
                    <a:pt x="0" y="48337"/>
                    <a:pt x="48337" y="0"/>
                    <a:pt x="107963" y="0"/>
                  </a:cubicBezTo>
                  <a:lnTo>
                    <a:pt x="1592249" y="0"/>
                  </a:lnTo>
                  <a:cubicBezTo>
                    <a:pt x="1651875" y="0"/>
                    <a:pt x="1700212" y="48337"/>
                    <a:pt x="1700212" y="107963"/>
                  </a:cubicBezTo>
                  <a:lnTo>
                    <a:pt x="1700212" y="971671"/>
                  </a:lnTo>
                  <a:cubicBezTo>
                    <a:pt x="1700212" y="1031297"/>
                    <a:pt x="1651875" y="1079634"/>
                    <a:pt x="1592249" y="1079634"/>
                  </a:cubicBezTo>
                  <a:lnTo>
                    <a:pt x="107963" y="1079634"/>
                  </a:lnTo>
                  <a:cubicBezTo>
                    <a:pt x="48337" y="1079634"/>
                    <a:pt x="0" y="1031297"/>
                    <a:pt x="0" y="971671"/>
                  </a:cubicBezTo>
                  <a:lnTo>
                    <a:pt x="0" y="107963"/>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134491" tIns="134491" rIns="134491" bIns="134491"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mj-lt"/>
                </a:rPr>
                <a:t>Judicial</a:t>
              </a:r>
            </a:p>
          </p:txBody>
        </p:sp>
        <p:grpSp>
          <p:nvGrpSpPr>
            <p:cNvPr id="12" name="Group 11">
              <a:extLst>
                <a:ext uri="{FF2B5EF4-FFF2-40B4-BE49-F238E27FC236}">
                  <a16:creationId xmlns:a16="http://schemas.microsoft.com/office/drawing/2014/main" id="{298E5BA8-2B4F-4403-B232-9CA0BC0C33EF}"/>
                </a:ext>
              </a:extLst>
            </p:cNvPr>
            <p:cNvGrpSpPr/>
            <p:nvPr/>
          </p:nvGrpSpPr>
          <p:grpSpPr>
            <a:xfrm>
              <a:off x="2669458" y="3854258"/>
              <a:ext cx="6853084" cy="392778"/>
              <a:chOff x="2733368" y="3884605"/>
              <a:chExt cx="6853084" cy="392778"/>
            </a:xfrm>
          </p:grpSpPr>
          <p:cxnSp>
            <p:nvCxnSpPr>
              <p:cNvPr id="14" name="Straight Arrow Connector 13">
                <a:extLst>
                  <a:ext uri="{FF2B5EF4-FFF2-40B4-BE49-F238E27FC236}">
                    <a16:creationId xmlns:a16="http://schemas.microsoft.com/office/drawing/2014/main" id="{609A5FB1-D7CA-4592-BC1D-B5117240F70F}"/>
                  </a:ext>
                </a:extLst>
              </p:cNvPr>
              <p:cNvCxnSpPr>
                <a:cxnSpLocks/>
              </p:cNvCxnSpPr>
              <p:nvPr/>
            </p:nvCxnSpPr>
            <p:spPr>
              <a:xfrm>
                <a:off x="9586452" y="3884605"/>
                <a:ext cx="0" cy="36897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5" name="Straight Arrow Connector 14">
                <a:extLst>
                  <a:ext uri="{FF2B5EF4-FFF2-40B4-BE49-F238E27FC236}">
                    <a16:creationId xmlns:a16="http://schemas.microsoft.com/office/drawing/2014/main" id="{845D2B7B-E016-4FF4-871D-0357E719114F}"/>
                  </a:ext>
                </a:extLst>
              </p:cNvPr>
              <p:cNvCxnSpPr>
                <a:cxnSpLocks/>
              </p:cNvCxnSpPr>
              <p:nvPr/>
            </p:nvCxnSpPr>
            <p:spPr>
              <a:xfrm>
                <a:off x="7238041" y="3907465"/>
                <a:ext cx="0" cy="36897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6" name="Straight Arrow Connector 15">
                <a:extLst>
                  <a:ext uri="{FF2B5EF4-FFF2-40B4-BE49-F238E27FC236}">
                    <a16:creationId xmlns:a16="http://schemas.microsoft.com/office/drawing/2014/main" id="{8F1610C2-5A93-419F-BDDF-F19AE933E18A}"/>
                  </a:ext>
                </a:extLst>
              </p:cNvPr>
              <p:cNvCxnSpPr>
                <a:cxnSpLocks/>
              </p:cNvCxnSpPr>
              <p:nvPr/>
            </p:nvCxnSpPr>
            <p:spPr>
              <a:xfrm>
                <a:off x="2733368" y="3884605"/>
                <a:ext cx="0" cy="36897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7" name="Straight Arrow Connector 16">
                <a:extLst>
                  <a:ext uri="{FF2B5EF4-FFF2-40B4-BE49-F238E27FC236}">
                    <a16:creationId xmlns:a16="http://schemas.microsoft.com/office/drawing/2014/main" id="{51DEE1F7-63B0-4DBE-B6F8-14D733AE1EFA}"/>
                  </a:ext>
                </a:extLst>
              </p:cNvPr>
              <p:cNvCxnSpPr>
                <a:cxnSpLocks/>
              </p:cNvCxnSpPr>
              <p:nvPr/>
            </p:nvCxnSpPr>
            <p:spPr>
              <a:xfrm>
                <a:off x="4999202" y="3908410"/>
                <a:ext cx="0" cy="36897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8" name="Rectangle 17">
                <a:extLst>
                  <a:ext uri="{FF2B5EF4-FFF2-40B4-BE49-F238E27FC236}">
                    <a16:creationId xmlns:a16="http://schemas.microsoft.com/office/drawing/2014/main" id="{E93A5A7C-2F90-45EE-8F0A-8F3D07061B58}"/>
                  </a:ext>
                </a:extLst>
              </p:cNvPr>
              <p:cNvSpPr/>
              <p:nvPr/>
            </p:nvSpPr>
            <p:spPr>
              <a:xfrm rot="10800000">
                <a:off x="2733368" y="3884606"/>
                <a:ext cx="6853084" cy="45719"/>
              </a:xfrm>
              <a:prstGeom prst="rect">
                <a:avLst/>
              </a:prstGeom>
              <a:solidFill>
                <a:schemeClr val="accent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lt1"/>
              </a:fontRef>
            </p:style>
          </p:sp>
        </p:grpSp>
        <p:sp>
          <p:nvSpPr>
            <p:cNvPr id="13" name="Freeform: Shape 12">
              <a:extLst>
                <a:ext uri="{FF2B5EF4-FFF2-40B4-BE49-F238E27FC236}">
                  <a16:creationId xmlns:a16="http://schemas.microsoft.com/office/drawing/2014/main" id="{C3321539-51E6-42A5-928B-C5C135C13F97}"/>
                </a:ext>
              </a:extLst>
            </p:cNvPr>
            <p:cNvSpPr/>
            <p:nvPr/>
          </p:nvSpPr>
          <p:spPr>
            <a:xfrm>
              <a:off x="5099765" y="2442301"/>
              <a:ext cx="1992470" cy="1183400"/>
            </a:xfrm>
            <a:custGeom>
              <a:avLst/>
              <a:gdLst>
                <a:gd name="connsiteX0" fmla="*/ 0 w 1700212"/>
                <a:gd name="connsiteY0" fmla="*/ 107963 h 1079634"/>
                <a:gd name="connsiteX1" fmla="*/ 107963 w 1700212"/>
                <a:gd name="connsiteY1" fmla="*/ 0 h 1079634"/>
                <a:gd name="connsiteX2" fmla="*/ 1592249 w 1700212"/>
                <a:gd name="connsiteY2" fmla="*/ 0 h 1079634"/>
                <a:gd name="connsiteX3" fmla="*/ 1700212 w 1700212"/>
                <a:gd name="connsiteY3" fmla="*/ 107963 h 1079634"/>
                <a:gd name="connsiteX4" fmla="*/ 1700212 w 1700212"/>
                <a:gd name="connsiteY4" fmla="*/ 971671 h 1079634"/>
                <a:gd name="connsiteX5" fmla="*/ 1592249 w 1700212"/>
                <a:gd name="connsiteY5" fmla="*/ 1079634 h 1079634"/>
                <a:gd name="connsiteX6" fmla="*/ 107963 w 1700212"/>
                <a:gd name="connsiteY6" fmla="*/ 1079634 h 1079634"/>
                <a:gd name="connsiteX7" fmla="*/ 0 w 1700212"/>
                <a:gd name="connsiteY7" fmla="*/ 971671 h 1079634"/>
                <a:gd name="connsiteX8" fmla="*/ 0 w 1700212"/>
                <a:gd name="connsiteY8" fmla="*/ 107963 h 107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0212" h="1079634">
                  <a:moveTo>
                    <a:pt x="0" y="107963"/>
                  </a:moveTo>
                  <a:cubicBezTo>
                    <a:pt x="0" y="48337"/>
                    <a:pt x="48337" y="0"/>
                    <a:pt x="107963" y="0"/>
                  </a:cubicBezTo>
                  <a:lnTo>
                    <a:pt x="1592249" y="0"/>
                  </a:lnTo>
                  <a:cubicBezTo>
                    <a:pt x="1651875" y="0"/>
                    <a:pt x="1700212" y="48337"/>
                    <a:pt x="1700212" y="107963"/>
                  </a:cubicBezTo>
                  <a:lnTo>
                    <a:pt x="1700212" y="971671"/>
                  </a:lnTo>
                  <a:cubicBezTo>
                    <a:pt x="1700212" y="1031297"/>
                    <a:pt x="1651875" y="1079634"/>
                    <a:pt x="1592249" y="1079634"/>
                  </a:cubicBezTo>
                  <a:lnTo>
                    <a:pt x="107963" y="1079634"/>
                  </a:lnTo>
                  <a:cubicBezTo>
                    <a:pt x="48337" y="1079634"/>
                    <a:pt x="0" y="1031297"/>
                    <a:pt x="0" y="971671"/>
                  </a:cubicBezTo>
                  <a:lnTo>
                    <a:pt x="0" y="107963"/>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134491" tIns="134491" rIns="134491" bIns="134491"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mj-lt"/>
                </a:rPr>
                <a:t>Office of Advocacy</a:t>
              </a:r>
            </a:p>
          </p:txBody>
        </p:sp>
      </p:grpSp>
    </p:spTree>
    <p:extLst>
      <p:ext uri="{BB962C8B-B14F-4D97-AF65-F5344CB8AC3E}">
        <p14:creationId xmlns:p14="http://schemas.microsoft.com/office/powerpoint/2010/main" val="1130334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9" name="Group 38" descr="Work with federal agencies to ensure they comply with the RFA when they write regulations&#10;Help agencies develop less burdensome rules&#10;Training agency officials on how to comply with the RFA&#10;Outreach to small businesses, including roundtables and site visits&#10;Interagency communications during the drafting of regulations&#10;Public comment letters to agencies&#10;Alerts to stakeholders on regulatory issues potentially affecting small businesses&#10;">
            <a:extLst>
              <a:ext uri="{FF2B5EF4-FFF2-40B4-BE49-F238E27FC236}">
                <a16:creationId xmlns:a16="http://schemas.microsoft.com/office/drawing/2014/main" id="{6198515A-E736-454F-A36C-DE6A6C496159}"/>
              </a:ext>
            </a:extLst>
          </p:cNvPr>
          <p:cNvGrpSpPr/>
          <p:nvPr/>
        </p:nvGrpSpPr>
        <p:grpSpPr>
          <a:xfrm>
            <a:off x="0" y="1122730"/>
            <a:ext cx="2892527" cy="1877920"/>
            <a:chOff x="0" y="1122730"/>
            <a:chExt cx="2892527" cy="1877920"/>
          </a:xfrm>
        </p:grpSpPr>
        <p:sp>
          <p:nvSpPr>
            <p:cNvPr id="6" name="Freeform: Shape 5">
              <a:extLst>
                <a:ext uri="{FF2B5EF4-FFF2-40B4-BE49-F238E27FC236}">
                  <a16:creationId xmlns:a16="http://schemas.microsoft.com/office/drawing/2014/main" id="{0A5F7E3C-BA1B-4B85-805F-CF7BA258385A}"/>
                </a:ext>
              </a:extLst>
            </p:cNvPr>
            <p:cNvSpPr/>
            <p:nvPr/>
          </p:nvSpPr>
          <p:spPr>
            <a:xfrm>
              <a:off x="0" y="2491806"/>
              <a:ext cx="2892527" cy="508844"/>
            </a:xfrm>
            <a:custGeom>
              <a:avLst/>
              <a:gdLst>
                <a:gd name="connsiteX0" fmla="*/ 0 w 1532812"/>
                <a:gd name="connsiteY0" fmla="*/ 0 h 766406"/>
                <a:gd name="connsiteX1" fmla="*/ 1532812 w 1532812"/>
                <a:gd name="connsiteY1" fmla="*/ 0 h 766406"/>
                <a:gd name="connsiteX2" fmla="*/ 1532812 w 1532812"/>
                <a:gd name="connsiteY2" fmla="*/ 766406 h 766406"/>
                <a:gd name="connsiteX3" fmla="*/ 0 w 1532812"/>
                <a:gd name="connsiteY3" fmla="*/ 766406 h 766406"/>
                <a:gd name="connsiteX4" fmla="*/ 0 w 1532812"/>
                <a:gd name="connsiteY4" fmla="*/ 0 h 766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2812" h="766406">
                  <a:moveTo>
                    <a:pt x="0" y="0"/>
                  </a:moveTo>
                  <a:lnTo>
                    <a:pt x="1532812" y="0"/>
                  </a:lnTo>
                  <a:lnTo>
                    <a:pt x="1532812" y="766406"/>
                  </a:lnTo>
                  <a:lnTo>
                    <a:pt x="0" y="766406"/>
                  </a:lnTo>
                  <a:lnTo>
                    <a:pt x="0" y="0"/>
                  </a:lnTo>
                  <a:close/>
                </a:path>
              </a:pathLst>
            </a:custGeom>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2000" kern="1200" dirty="0">
                  <a:solidFill>
                    <a:schemeClr val="tx1"/>
                  </a:solidFill>
                  <a:latin typeface="+mj-lt"/>
                  <a:ea typeface="Source Sans Pro SemiBold" panose="020B0603030403020204" pitchFamily="34" charset="0"/>
                </a:rPr>
                <a:t>ENSURE AGENCIES COMPLY WITH RFA</a:t>
              </a:r>
            </a:p>
          </p:txBody>
        </p:sp>
        <p:sp>
          <p:nvSpPr>
            <p:cNvPr id="3" name="Oval 2">
              <a:extLst>
                <a:ext uri="{FF2B5EF4-FFF2-40B4-BE49-F238E27FC236}">
                  <a16:creationId xmlns:a16="http://schemas.microsoft.com/office/drawing/2014/main" id="{C29B4938-5075-48F1-A67B-82A24C08FF6D}"/>
                </a:ext>
              </a:extLst>
            </p:cNvPr>
            <p:cNvSpPr/>
            <p:nvPr/>
          </p:nvSpPr>
          <p:spPr>
            <a:xfrm>
              <a:off x="780513" y="1122730"/>
              <a:ext cx="1296702" cy="1249375"/>
            </a:xfrm>
            <a:prstGeom prst="ellipse">
              <a:avLst/>
            </a:prstGeom>
          </p:spPr>
          <p:style>
            <a:lnRef idx="3">
              <a:schemeClr val="lt1"/>
            </a:lnRef>
            <a:fillRef idx="1">
              <a:schemeClr val="accent6"/>
            </a:fillRef>
            <a:effectRef idx="1">
              <a:schemeClr val="accent6"/>
            </a:effectRef>
            <a:fontRef idx="minor">
              <a:schemeClr val="lt1"/>
            </a:fontRef>
          </p:style>
        </p:sp>
        <p:sp>
          <p:nvSpPr>
            <p:cNvPr id="4" name="Rectangle 3" descr="Judge">
              <a:extLst>
                <a:ext uri="{FF2B5EF4-FFF2-40B4-BE49-F238E27FC236}">
                  <a16:creationId xmlns:a16="http://schemas.microsoft.com/office/drawing/2014/main" id="{35B944AC-3A83-4245-B4CE-89E773EAFED6}"/>
                </a:ext>
              </a:extLst>
            </p:cNvPr>
            <p:cNvSpPr/>
            <p:nvPr/>
          </p:nvSpPr>
          <p:spPr>
            <a:xfrm>
              <a:off x="1056862" y="1388990"/>
              <a:ext cx="744009" cy="716854"/>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US" dirty="0"/>
            </a:p>
          </p:txBody>
        </p:sp>
      </p:grpSp>
      <p:grpSp>
        <p:nvGrpSpPr>
          <p:cNvPr id="31" name="Group 30" descr="Work with federal agencies to ensure they comply with the RFA when they write regulations&#10;Help agencies develop less burdensome rules&#10;Training agency officials on how to comply with the RFA&#10;Outreach to small businesses, including roundtables and site visits&#10;Interagency communications during the drafting of regulations&#10;Public comment letters to agencies&#10;Alerts to stakeholders on regulatory issues potentially affecting small businesses&#10;">
            <a:extLst>
              <a:ext uri="{FF2B5EF4-FFF2-40B4-BE49-F238E27FC236}">
                <a16:creationId xmlns:a16="http://schemas.microsoft.com/office/drawing/2014/main" id="{71F9603D-80DC-45A2-8405-ECB6D6FAC8CC}"/>
              </a:ext>
            </a:extLst>
          </p:cNvPr>
          <p:cNvGrpSpPr/>
          <p:nvPr/>
        </p:nvGrpSpPr>
        <p:grpSpPr>
          <a:xfrm>
            <a:off x="1405293" y="1122730"/>
            <a:ext cx="10495026" cy="4787894"/>
            <a:chOff x="1405293" y="1122730"/>
            <a:chExt cx="10495026" cy="4787894"/>
          </a:xfrm>
        </p:grpSpPr>
        <p:sp>
          <p:nvSpPr>
            <p:cNvPr id="38" name="Oval 37">
              <a:extLst>
                <a:ext uri="{FF2B5EF4-FFF2-40B4-BE49-F238E27FC236}">
                  <a16:creationId xmlns:a16="http://schemas.microsoft.com/office/drawing/2014/main" id="{160818D5-5FE3-4BF0-B2BE-1E32696FA40A}"/>
                </a:ext>
              </a:extLst>
            </p:cNvPr>
            <p:cNvSpPr/>
            <p:nvPr/>
          </p:nvSpPr>
          <p:spPr>
            <a:xfrm>
              <a:off x="8711643" y="3511553"/>
              <a:ext cx="1296702" cy="1249375"/>
            </a:xfrm>
            <a:prstGeom prst="ellipse">
              <a:avLst/>
            </a:prstGeom>
          </p:spPr>
          <p:style>
            <a:lnRef idx="3">
              <a:schemeClr val="lt1"/>
            </a:lnRef>
            <a:fillRef idx="1">
              <a:schemeClr val="accent1"/>
            </a:fillRef>
            <a:effectRef idx="1">
              <a:schemeClr val="accent1"/>
            </a:effectRef>
            <a:fontRef idx="minor">
              <a:schemeClr val="lt1"/>
            </a:fontRef>
          </p:style>
        </p:sp>
        <p:sp>
          <p:nvSpPr>
            <p:cNvPr id="37" name="Oval 36">
              <a:extLst>
                <a:ext uri="{FF2B5EF4-FFF2-40B4-BE49-F238E27FC236}">
                  <a16:creationId xmlns:a16="http://schemas.microsoft.com/office/drawing/2014/main" id="{42EA6F13-FC2D-4C72-8758-CA3A2045793D}"/>
                </a:ext>
              </a:extLst>
            </p:cNvPr>
            <p:cNvSpPr/>
            <p:nvPr/>
          </p:nvSpPr>
          <p:spPr>
            <a:xfrm>
              <a:off x="5443518" y="3520066"/>
              <a:ext cx="1296702" cy="1249375"/>
            </a:xfrm>
            <a:prstGeom prst="ellipse">
              <a:avLst/>
            </a:prstGeom>
          </p:spPr>
          <p:style>
            <a:lnRef idx="3">
              <a:schemeClr val="lt1"/>
            </a:lnRef>
            <a:fillRef idx="1">
              <a:schemeClr val="accent6"/>
            </a:fillRef>
            <a:effectRef idx="1">
              <a:schemeClr val="accent6"/>
            </a:effectRef>
            <a:fontRef idx="minor">
              <a:schemeClr val="lt1"/>
            </a:fontRef>
          </p:style>
        </p:sp>
        <p:sp>
          <p:nvSpPr>
            <p:cNvPr id="36" name="Oval 35">
              <a:extLst>
                <a:ext uri="{FF2B5EF4-FFF2-40B4-BE49-F238E27FC236}">
                  <a16:creationId xmlns:a16="http://schemas.microsoft.com/office/drawing/2014/main" id="{9BA16578-C939-4EF8-9344-FA55EA9DB8C0}"/>
                </a:ext>
              </a:extLst>
            </p:cNvPr>
            <p:cNvSpPr/>
            <p:nvPr/>
          </p:nvSpPr>
          <p:spPr>
            <a:xfrm>
              <a:off x="2250149" y="3520067"/>
              <a:ext cx="1296702" cy="1249375"/>
            </a:xfrm>
            <a:prstGeom prst="ellipse">
              <a:avLst/>
            </a:prstGeom>
          </p:spPr>
          <p:style>
            <a:lnRef idx="3">
              <a:schemeClr val="lt1"/>
            </a:lnRef>
            <a:fillRef idx="1">
              <a:schemeClr val="dk1"/>
            </a:fillRef>
            <a:effectRef idx="1">
              <a:schemeClr val="dk1"/>
            </a:effectRef>
            <a:fontRef idx="minor">
              <a:schemeClr val="lt1"/>
            </a:fontRef>
          </p:style>
        </p:sp>
        <p:sp>
          <p:nvSpPr>
            <p:cNvPr id="35" name="Oval 34">
              <a:extLst>
                <a:ext uri="{FF2B5EF4-FFF2-40B4-BE49-F238E27FC236}">
                  <a16:creationId xmlns:a16="http://schemas.microsoft.com/office/drawing/2014/main" id="{539C3F08-63DE-4CFC-BA74-BAFF6C3A3623}"/>
                </a:ext>
              </a:extLst>
            </p:cNvPr>
            <p:cNvSpPr/>
            <p:nvPr/>
          </p:nvSpPr>
          <p:spPr>
            <a:xfrm>
              <a:off x="9838436" y="1122730"/>
              <a:ext cx="1296702" cy="1249375"/>
            </a:xfrm>
            <a:prstGeom prst="ellipse">
              <a:avLst/>
            </a:prstGeom>
          </p:spPr>
          <p:style>
            <a:lnRef idx="3">
              <a:schemeClr val="lt1"/>
            </a:lnRef>
            <a:fillRef idx="1">
              <a:schemeClr val="dk1"/>
            </a:fillRef>
            <a:effectRef idx="1">
              <a:schemeClr val="dk1"/>
            </a:effectRef>
            <a:fontRef idx="minor">
              <a:schemeClr val="lt1"/>
            </a:fontRef>
          </p:style>
        </p:sp>
        <p:sp>
          <p:nvSpPr>
            <p:cNvPr id="34" name="Oval 33">
              <a:extLst>
                <a:ext uri="{FF2B5EF4-FFF2-40B4-BE49-F238E27FC236}">
                  <a16:creationId xmlns:a16="http://schemas.microsoft.com/office/drawing/2014/main" id="{01D7E5A5-EFAE-4A63-B81E-42A75B0167EB}"/>
                </a:ext>
              </a:extLst>
            </p:cNvPr>
            <p:cNvSpPr/>
            <p:nvPr/>
          </p:nvSpPr>
          <p:spPr>
            <a:xfrm>
              <a:off x="6789817" y="1122730"/>
              <a:ext cx="1296702" cy="1249375"/>
            </a:xfrm>
            <a:prstGeom prst="ellipse">
              <a:avLst/>
            </a:prstGeom>
          </p:spPr>
          <p:style>
            <a:lnRef idx="3">
              <a:schemeClr val="lt1"/>
            </a:lnRef>
            <a:fillRef idx="1">
              <a:schemeClr val="accent3"/>
            </a:fillRef>
            <a:effectRef idx="1">
              <a:schemeClr val="accent3"/>
            </a:effectRef>
            <a:fontRef idx="minor">
              <a:schemeClr val="lt1"/>
            </a:fontRef>
          </p:style>
        </p:sp>
        <p:sp>
          <p:nvSpPr>
            <p:cNvPr id="33" name="Oval 32">
              <a:extLst>
                <a:ext uri="{FF2B5EF4-FFF2-40B4-BE49-F238E27FC236}">
                  <a16:creationId xmlns:a16="http://schemas.microsoft.com/office/drawing/2014/main" id="{97577D52-BC2F-4648-89AF-675CF5E31FD6}"/>
                </a:ext>
              </a:extLst>
            </p:cNvPr>
            <p:cNvSpPr/>
            <p:nvPr/>
          </p:nvSpPr>
          <p:spPr>
            <a:xfrm>
              <a:off x="3708259" y="1122730"/>
              <a:ext cx="1296702" cy="1249375"/>
            </a:xfrm>
            <a:prstGeom prst="ellipse">
              <a:avLst/>
            </a:prstGeom>
          </p:spPr>
          <p:style>
            <a:lnRef idx="3">
              <a:schemeClr val="lt1"/>
            </a:lnRef>
            <a:fillRef idx="1">
              <a:schemeClr val="accent1"/>
            </a:fillRef>
            <a:effectRef idx="1">
              <a:schemeClr val="accent1"/>
            </a:effectRef>
            <a:fontRef idx="minor">
              <a:schemeClr val="lt1"/>
            </a:fontRef>
          </p:style>
        </p:sp>
        <p:grpSp>
          <p:nvGrpSpPr>
            <p:cNvPr id="5" name="Group 4">
              <a:extLst>
                <a:ext uri="{FF2B5EF4-FFF2-40B4-BE49-F238E27FC236}">
                  <a16:creationId xmlns:a16="http://schemas.microsoft.com/office/drawing/2014/main" id="{7F213397-8086-47A3-AB65-74D3F8003774}"/>
                </a:ext>
              </a:extLst>
            </p:cNvPr>
            <p:cNvGrpSpPr/>
            <p:nvPr/>
          </p:nvGrpSpPr>
          <p:grpSpPr>
            <a:xfrm>
              <a:off x="9062180" y="1384030"/>
              <a:ext cx="2838139" cy="2125432"/>
              <a:chOff x="19580" y="2608573"/>
              <a:chExt cx="2065163" cy="1547137"/>
            </a:xfrm>
          </p:grpSpPr>
          <p:sp>
            <p:nvSpPr>
              <p:cNvPr id="10" name="Rectangle 9" descr="Handshake">
                <a:extLst>
                  <a:ext uri="{FF2B5EF4-FFF2-40B4-BE49-F238E27FC236}">
                    <a16:creationId xmlns:a16="http://schemas.microsoft.com/office/drawing/2014/main" id="{616E0438-B933-41B8-B39D-B7858D435D97}"/>
                  </a:ext>
                </a:extLst>
              </p:cNvPr>
              <p:cNvSpPr/>
              <p:nvPr/>
            </p:nvSpPr>
            <p:spPr>
              <a:xfrm>
                <a:off x="781474" y="2608573"/>
                <a:ext cx="541376" cy="521810"/>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US" dirty="0"/>
              </a:p>
            </p:txBody>
          </p:sp>
          <p:sp>
            <p:nvSpPr>
              <p:cNvPr id="11" name="Freeform: Shape 10">
                <a:extLst>
                  <a:ext uri="{FF2B5EF4-FFF2-40B4-BE49-F238E27FC236}">
                    <a16:creationId xmlns:a16="http://schemas.microsoft.com/office/drawing/2014/main" id="{5C94BD07-70C5-4891-A4DC-8C0D9276FCB2}"/>
                  </a:ext>
                </a:extLst>
              </p:cNvPr>
              <p:cNvSpPr/>
              <p:nvPr/>
            </p:nvSpPr>
            <p:spPr>
              <a:xfrm>
                <a:off x="19580" y="3410267"/>
                <a:ext cx="2065163" cy="745443"/>
              </a:xfrm>
              <a:custGeom>
                <a:avLst/>
                <a:gdLst>
                  <a:gd name="connsiteX0" fmla="*/ 0 w 1532812"/>
                  <a:gd name="connsiteY0" fmla="*/ 0 h 766406"/>
                  <a:gd name="connsiteX1" fmla="*/ 1532812 w 1532812"/>
                  <a:gd name="connsiteY1" fmla="*/ 0 h 766406"/>
                  <a:gd name="connsiteX2" fmla="*/ 1532812 w 1532812"/>
                  <a:gd name="connsiteY2" fmla="*/ 766406 h 766406"/>
                  <a:gd name="connsiteX3" fmla="*/ 0 w 1532812"/>
                  <a:gd name="connsiteY3" fmla="*/ 766406 h 766406"/>
                  <a:gd name="connsiteX4" fmla="*/ 0 w 1532812"/>
                  <a:gd name="connsiteY4" fmla="*/ 0 h 766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2812" h="766406">
                    <a:moveTo>
                      <a:pt x="0" y="0"/>
                    </a:moveTo>
                    <a:lnTo>
                      <a:pt x="1532812" y="0"/>
                    </a:lnTo>
                    <a:lnTo>
                      <a:pt x="1532812" y="766406"/>
                    </a:lnTo>
                    <a:lnTo>
                      <a:pt x="0" y="76640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2000" kern="1200" dirty="0">
                    <a:solidFill>
                      <a:schemeClr val="tx1"/>
                    </a:solidFill>
                    <a:latin typeface="+mj-lt"/>
                    <a:ea typeface="Source Sans Pro" panose="020B0503030403020204" pitchFamily="34" charset="0"/>
                  </a:rPr>
                  <a:t>Help agencies develop less burdensome rules</a:t>
                </a:r>
              </a:p>
            </p:txBody>
          </p:sp>
        </p:grpSp>
        <p:grpSp>
          <p:nvGrpSpPr>
            <p:cNvPr id="14" name="Group 13">
              <a:extLst>
                <a:ext uri="{FF2B5EF4-FFF2-40B4-BE49-F238E27FC236}">
                  <a16:creationId xmlns:a16="http://schemas.microsoft.com/office/drawing/2014/main" id="{63610417-B60D-4D43-BACA-DBAB140328AA}"/>
                </a:ext>
              </a:extLst>
            </p:cNvPr>
            <p:cNvGrpSpPr/>
            <p:nvPr/>
          </p:nvGrpSpPr>
          <p:grpSpPr>
            <a:xfrm>
              <a:off x="3207469" y="1384030"/>
              <a:ext cx="2364731" cy="2128659"/>
              <a:chOff x="3846215" y="1431694"/>
              <a:chExt cx="1720689" cy="1549486"/>
            </a:xfrm>
          </p:grpSpPr>
          <p:sp>
            <p:nvSpPr>
              <p:cNvPr id="13" name="Rectangle 12" descr="Gavel">
                <a:extLst>
                  <a:ext uri="{FF2B5EF4-FFF2-40B4-BE49-F238E27FC236}">
                    <a16:creationId xmlns:a16="http://schemas.microsoft.com/office/drawing/2014/main" id="{91AE66F2-7D35-4FCC-9136-D816B6F91E19}"/>
                  </a:ext>
                </a:extLst>
              </p:cNvPr>
              <p:cNvSpPr/>
              <p:nvPr/>
            </p:nvSpPr>
            <p:spPr>
              <a:xfrm>
                <a:off x="4411696" y="1431694"/>
                <a:ext cx="541376" cy="521810"/>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5" name="Freeform: Shape 14">
                <a:extLst>
                  <a:ext uri="{FF2B5EF4-FFF2-40B4-BE49-F238E27FC236}">
                    <a16:creationId xmlns:a16="http://schemas.microsoft.com/office/drawing/2014/main" id="{F1513F11-7340-4596-924A-D6ABF406015E}"/>
                  </a:ext>
                </a:extLst>
              </p:cNvPr>
              <p:cNvSpPr/>
              <p:nvPr/>
            </p:nvSpPr>
            <p:spPr>
              <a:xfrm>
                <a:off x="3846215" y="2235737"/>
                <a:ext cx="1720689" cy="745443"/>
              </a:xfrm>
              <a:custGeom>
                <a:avLst/>
                <a:gdLst>
                  <a:gd name="connsiteX0" fmla="*/ 0 w 1532812"/>
                  <a:gd name="connsiteY0" fmla="*/ 0 h 766406"/>
                  <a:gd name="connsiteX1" fmla="*/ 1532812 w 1532812"/>
                  <a:gd name="connsiteY1" fmla="*/ 0 h 766406"/>
                  <a:gd name="connsiteX2" fmla="*/ 1532812 w 1532812"/>
                  <a:gd name="connsiteY2" fmla="*/ 766406 h 766406"/>
                  <a:gd name="connsiteX3" fmla="*/ 0 w 1532812"/>
                  <a:gd name="connsiteY3" fmla="*/ 766406 h 766406"/>
                  <a:gd name="connsiteX4" fmla="*/ 0 w 1532812"/>
                  <a:gd name="connsiteY4" fmla="*/ 0 h 766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2812" h="766406">
                    <a:moveTo>
                      <a:pt x="0" y="0"/>
                    </a:moveTo>
                    <a:lnTo>
                      <a:pt x="1532812" y="0"/>
                    </a:lnTo>
                    <a:lnTo>
                      <a:pt x="1532812" y="766406"/>
                    </a:lnTo>
                    <a:lnTo>
                      <a:pt x="0" y="76640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2000" dirty="0">
                    <a:solidFill>
                      <a:schemeClr val="tx1"/>
                    </a:solidFill>
                    <a:latin typeface="+mj-lt"/>
                    <a:ea typeface="Source Sans Pro" panose="020B0503030403020204" pitchFamily="34" charset="0"/>
                  </a:rPr>
                  <a:t>Communicate with agencies drafting regulations</a:t>
                </a:r>
                <a:endParaRPr lang="en-US" sz="2000" kern="1200" dirty="0">
                  <a:solidFill>
                    <a:schemeClr val="tx1"/>
                  </a:solidFill>
                  <a:latin typeface="+mj-lt"/>
                  <a:ea typeface="Source Sans Pro" panose="020B0503030403020204" pitchFamily="34" charset="0"/>
                </a:endParaRPr>
              </a:p>
            </p:txBody>
          </p:sp>
        </p:grpSp>
        <p:grpSp>
          <p:nvGrpSpPr>
            <p:cNvPr id="29" name="Group 28">
              <a:extLst>
                <a:ext uri="{FF2B5EF4-FFF2-40B4-BE49-F238E27FC236}">
                  <a16:creationId xmlns:a16="http://schemas.microsoft.com/office/drawing/2014/main" id="{615755F5-C87E-4503-A51D-A032CFCB501D}"/>
                </a:ext>
              </a:extLst>
            </p:cNvPr>
            <p:cNvGrpSpPr/>
            <p:nvPr/>
          </p:nvGrpSpPr>
          <p:grpSpPr>
            <a:xfrm>
              <a:off x="4521146" y="3767795"/>
              <a:ext cx="3126552" cy="1674159"/>
              <a:chOff x="5733129" y="3780123"/>
              <a:chExt cx="2208407" cy="1218648"/>
            </a:xfrm>
          </p:grpSpPr>
          <p:sp>
            <p:nvSpPr>
              <p:cNvPr id="17" name="Rectangle 16" descr="Warning">
                <a:extLst>
                  <a:ext uri="{FF2B5EF4-FFF2-40B4-BE49-F238E27FC236}">
                    <a16:creationId xmlns:a16="http://schemas.microsoft.com/office/drawing/2014/main" id="{D07105D9-09FF-40A6-86EB-A1DA39FB89A5}"/>
                  </a:ext>
                </a:extLst>
              </p:cNvPr>
              <p:cNvSpPr/>
              <p:nvPr/>
            </p:nvSpPr>
            <p:spPr>
              <a:xfrm>
                <a:off x="6566645" y="3780123"/>
                <a:ext cx="541376" cy="521810"/>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US" dirty="0">
                  <a:solidFill>
                    <a:schemeClr val="tx2"/>
                  </a:solidFill>
                  <a:latin typeface="Source Sans Pro SemiBold" panose="020B0603030403020204" pitchFamily="34" charset="0"/>
                  <a:ea typeface="Source Sans Pro SemiBold" panose="020B0603030403020204" pitchFamily="34" charset="0"/>
                </a:endParaRPr>
              </a:p>
            </p:txBody>
          </p:sp>
          <p:sp>
            <p:nvSpPr>
              <p:cNvPr id="18" name="Freeform: Shape 17">
                <a:extLst>
                  <a:ext uri="{FF2B5EF4-FFF2-40B4-BE49-F238E27FC236}">
                    <a16:creationId xmlns:a16="http://schemas.microsoft.com/office/drawing/2014/main" id="{948FDD47-2BC6-44C7-B5A9-459A62186CFD}"/>
                  </a:ext>
                </a:extLst>
              </p:cNvPr>
              <p:cNvSpPr/>
              <p:nvPr/>
            </p:nvSpPr>
            <p:spPr>
              <a:xfrm>
                <a:off x="5733129" y="4571360"/>
                <a:ext cx="2208407" cy="427411"/>
              </a:xfrm>
              <a:custGeom>
                <a:avLst/>
                <a:gdLst>
                  <a:gd name="connsiteX0" fmla="*/ 0 w 1532812"/>
                  <a:gd name="connsiteY0" fmla="*/ 0 h 766406"/>
                  <a:gd name="connsiteX1" fmla="*/ 1532812 w 1532812"/>
                  <a:gd name="connsiteY1" fmla="*/ 0 h 766406"/>
                  <a:gd name="connsiteX2" fmla="*/ 1532812 w 1532812"/>
                  <a:gd name="connsiteY2" fmla="*/ 766406 h 766406"/>
                  <a:gd name="connsiteX3" fmla="*/ 0 w 1532812"/>
                  <a:gd name="connsiteY3" fmla="*/ 766406 h 766406"/>
                  <a:gd name="connsiteX4" fmla="*/ 0 w 1532812"/>
                  <a:gd name="connsiteY4" fmla="*/ 0 h 766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2812" h="766406">
                    <a:moveTo>
                      <a:pt x="0" y="0"/>
                    </a:moveTo>
                    <a:lnTo>
                      <a:pt x="1532812" y="0"/>
                    </a:lnTo>
                    <a:lnTo>
                      <a:pt x="1532812" y="766406"/>
                    </a:lnTo>
                    <a:lnTo>
                      <a:pt x="0" y="76640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2000" kern="1200" dirty="0">
                    <a:solidFill>
                      <a:schemeClr val="tx1"/>
                    </a:solidFill>
                    <a:latin typeface="+mj-lt"/>
                    <a:ea typeface="Source Sans Pro" panose="020B0503030403020204" pitchFamily="34" charset="0"/>
                  </a:rPr>
                  <a:t>Regulatory alerts to small business stakeholders</a:t>
                </a:r>
              </a:p>
            </p:txBody>
          </p:sp>
        </p:grpSp>
        <p:grpSp>
          <p:nvGrpSpPr>
            <p:cNvPr id="9" name="Group 8">
              <a:extLst>
                <a:ext uri="{FF2B5EF4-FFF2-40B4-BE49-F238E27FC236}">
                  <a16:creationId xmlns:a16="http://schemas.microsoft.com/office/drawing/2014/main" id="{4F1A59C3-A033-4636-950C-160D49E6DB4C}"/>
                </a:ext>
              </a:extLst>
            </p:cNvPr>
            <p:cNvGrpSpPr/>
            <p:nvPr/>
          </p:nvGrpSpPr>
          <p:grpSpPr>
            <a:xfrm>
              <a:off x="7948568" y="3776303"/>
              <a:ext cx="2838139" cy="2134321"/>
              <a:chOff x="213710" y="4970811"/>
              <a:chExt cx="2032857" cy="1511343"/>
            </a:xfrm>
          </p:grpSpPr>
          <p:sp>
            <p:nvSpPr>
              <p:cNvPr id="20" name="Rectangle 19" descr="Store">
                <a:extLst>
                  <a:ext uri="{FF2B5EF4-FFF2-40B4-BE49-F238E27FC236}">
                    <a16:creationId xmlns:a16="http://schemas.microsoft.com/office/drawing/2014/main" id="{82966E79-9BFB-4949-B598-472A9B7FE434}"/>
                  </a:ext>
                </a:extLst>
              </p:cNvPr>
              <p:cNvSpPr/>
              <p:nvPr/>
            </p:nvSpPr>
            <p:spPr>
              <a:xfrm>
                <a:off x="959308" y="4970811"/>
                <a:ext cx="541376" cy="521810"/>
              </a:xfrm>
              <a:prstGeom prst="rect">
                <a:avLst/>
              </a:prstGeom>
              <a: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1" name="Freeform: Shape 20">
                <a:extLst>
                  <a:ext uri="{FF2B5EF4-FFF2-40B4-BE49-F238E27FC236}">
                    <a16:creationId xmlns:a16="http://schemas.microsoft.com/office/drawing/2014/main" id="{51034583-A071-48B1-A208-2D3A706F9497}"/>
                  </a:ext>
                </a:extLst>
              </p:cNvPr>
              <p:cNvSpPr/>
              <p:nvPr/>
            </p:nvSpPr>
            <p:spPr>
              <a:xfrm>
                <a:off x="213710" y="5736711"/>
                <a:ext cx="2032857" cy="745443"/>
              </a:xfrm>
              <a:custGeom>
                <a:avLst/>
                <a:gdLst>
                  <a:gd name="connsiteX0" fmla="*/ 0 w 1532812"/>
                  <a:gd name="connsiteY0" fmla="*/ 0 h 766406"/>
                  <a:gd name="connsiteX1" fmla="*/ 1532812 w 1532812"/>
                  <a:gd name="connsiteY1" fmla="*/ 0 h 766406"/>
                  <a:gd name="connsiteX2" fmla="*/ 1532812 w 1532812"/>
                  <a:gd name="connsiteY2" fmla="*/ 766406 h 766406"/>
                  <a:gd name="connsiteX3" fmla="*/ 0 w 1532812"/>
                  <a:gd name="connsiteY3" fmla="*/ 766406 h 766406"/>
                  <a:gd name="connsiteX4" fmla="*/ 0 w 1532812"/>
                  <a:gd name="connsiteY4" fmla="*/ 0 h 766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2812" h="766406">
                    <a:moveTo>
                      <a:pt x="0" y="0"/>
                    </a:moveTo>
                    <a:lnTo>
                      <a:pt x="1532812" y="0"/>
                    </a:lnTo>
                    <a:lnTo>
                      <a:pt x="1532812" y="766406"/>
                    </a:lnTo>
                    <a:lnTo>
                      <a:pt x="0" y="76640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2000" kern="1200" dirty="0">
                    <a:solidFill>
                      <a:schemeClr val="tx1"/>
                    </a:solidFill>
                    <a:latin typeface="+mj-lt"/>
                    <a:ea typeface="Source Sans Pro SemiBold" panose="020B0603030403020204" pitchFamily="34" charset="0"/>
                  </a:rPr>
                  <a:t>SMALL BUSINESS OUTREACH</a:t>
                </a:r>
              </a:p>
            </p:txBody>
          </p:sp>
        </p:grpSp>
        <p:grpSp>
          <p:nvGrpSpPr>
            <p:cNvPr id="28" name="Group 27">
              <a:extLst>
                <a:ext uri="{FF2B5EF4-FFF2-40B4-BE49-F238E27FC236}">
                  <a16:creationId xmlns:a16="http://schemas.microsoft.com/office/drawing/2014/main" id="{7D716D29-66A8-4673-B377-5714F09899F9}"/>
                </a:ext>
              </a:extLst>
            </p:cNvPr>
            <p:cNvGrpSpPr/>
            <p:nvPr/>
          </p:nvGrpSpPr>
          <p:grpSpPr>
            <a:xfrm>
              <a:off x="1405293" y="3767793"/>
              <a:ext cx="2951317" cy="2111066"/>
              <a:chOff x="5778614" y="2507076"/>
              <a:chExt cx="2147516" cy="1536680"/>
            </a:xfrm>
          </p:grpSpPr>
          <p:sp>
            <p:nvSpPr>
              <p:cNvPr id="23" name="Rectangle 22" descr="Open envelope">
                <a:extLst>
                  <a:ext uri="{FF2B5EF4-FFF2-40B4-BE49-F238E27FC236}">
                    <a16:creationId xmlns:a16="http://schemas.microsoft.com/office/drawing/2014/main" id="{81304A40-9925-4323-A889-99BD0E20269E}"/>
                  </a:ext>
                </a:extLst>
              </p:cNvPr>
              <p:cNvSpPr/>
              <p:nvPr/>
            </p:nvSpPr>
            <p:spPr>
              <a:xfrm>
                <a:off x="6581683" y="2507076"/>
                <a:ext cx="541376" cy="521810"/>
              </a:xfrm>
              <a:prstGeom prst="rect">
                <a:avLst/>
              </a:prstGeom>
              <a: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4" name="Freeform: Shape 23">
                <a:extLst>
                  <a:ext uri="{FF2B5EF4-FFF2-40B4-BE49-F238E27FC236}">
                    <a16:creationId xmlns:a16="http://schemas.microsoft.com/office/drawing/2014/main" id="{06D4E768-A8B0-4C6C-A7A1-23A400D883ED}"/>
                  </a:ext>
                </a:extLst>
              </p:cNvPr>
              <p:cNvSpPr/>
              <p:nvPr/>
            </p:nvSpPr>
            <p:spPr>
              <a:xfrm>
                <a:off x="5778614" y="3298313"/>
                <a:ext cx="2147516" cy="745443"/>
              </a:xfrm>
              <a:custGeom>
                <a:avLst/>
                <a:gdLst>
                  <a:gd name="connsiteX0" fmla="*/ 0 w 1532812"/>
                  <a:gd name="connsiteY0" fmla="*/ 0 h 766406"/>
                  <a:gd name="connsiteX1" fmla="*/ 1532812 w 1532812"/>
                  <a:gd name="connsiteY1" fmla="*/ 0 h 766406"/>
                  <a:gd name="connsiteX2" fmla="*/ 1532812 w 1532812"/>
                  <a:gd name="connsiteY2" fmla="*/ 766406 h 766406"/>
                  <a:gd name="connsiteX3" fmla="*/ 0 w 1532812"/>
                  <a:gd name="connsiteY3" fmla="*/ 766406 h 766406"/>
                  <a:gd name="connsiteX4" fmla="*/ 0 w 1532812"/>
                  <a:gd name="connsiteY4" fmla="*/ 0 h 766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2812" h="766406">
                    <a:moveTo>
                      <a:pt x="0" y="0"/>
                    </a:moveTo>
                    <a:lnTo>
                      <a:pt x="1532812" y="0"/>
                    </a:lnTo>
                    <a:lnTo>
                      <a:pt x="1532812" y="766406"/>
                    </a:lnTo>
                    <a:lnTo>
                      <a:pt x="0" y="76640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2000" kern="1200" dirty="0">
                    <a:solidFill>
                      <a:schemeClr val="tx1"/>
                    </a:solidFill>
                    <a:latin typeface="+mj-lt"/>
                    <a:ea typeface="Source Sans Pro SemiBold" panose="020B0603030403020204" pitchFamily="34" charset="0"/>
                  </a:rPr>
                  <a:t>Public comment letters to agencies</a:t>
                </a:r>
              </a:p>
            </p:txBody>
          </p:sp>
        </p:grpSp>
        <p:grpSp>
          <p:nvGrpSpPr>
            <p:cNvPr id="7" name="Group 6">
              <a:extLst>
                <a:ext uri="{FF2B5EF4-FFF2-40B4-BE49-F238E27FC236}">
                  <a16:creationId xmlns:a16="http://schemas.microsoft.com/office/drawing/2014/main" id="{B0A9B8C1-1275-4811-B67A-405C6D59CBBA}"/>
                </a:ext>
              </a:extLst>
            </p:cNvPr>
            <p:cNvGrpSpPr/>
            <p:nvPr/>
          </p:nvGrpSpPr>
          <p:grpSpPr>
            <a:xfrm>
              <a:off x="6084424" y="1388992"/>
              <a:ext cx="2707487" cy="2123698"/>
              <a:chOff x="135303" y="3770779"/>
              <a:chExt cx="1970094" cy="1545875"/>
            </a:xfrm>
          </p:grpSpPr>
          <p:sp>
            <p:nvSpPr>
              <p:cNvPr id="26" name="Rectangle 25" descr="Meeting">
                <a:extLst>
                  <a:ext uri="{FF2B5EF4-FFF2-40B4-BE49-F238E27FC236}">
                    <a16:creationId xmlns:a16="http://schemas.microsoft.com/office/drawing/2014/main" id="{E1EA8329-1329-4548-847E-EE80701976C8}"/>
                  </a:ext>
                </a:extLst>
              </p:cNvPr>
              <p:cNvSpPr/>
              <p:nvPr/>
            </p:nvSpPr>
            <p:spPr>
              <a:xfrm>
                <a:off x="849661" y="3770779"/>
                <a:ext cx="541376" cy="521810"/>
              </a:xfrm>
              <a:prstGeom prst="rect">
                <a:avLst/>
              </a:prstGeom>
              <a: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7" name="Freeform: Shape 26">
                <a:extLst>
                  <a:ext uri="{FF2B5EF4-FFF2-40B4-BE49-F238E27FC236}">
                    <a16:creationId xmlns:a16="http://schemas.microsoft.com/office/drawing/2014/main" id="{754C00AF-9EF6-4978-A20B-8A03B816E119}"/>
                  </a:ext>
                </a:extLst>
              </p:cNvPr>
              <p:cNvSpPr/>
              <p:nvPr/>
            </p:nvSpPr>
            <p:spPr>
              <a:xfrm>
                <a:off x="135303" y="4571211"/>
                <a:ext cx="1970094" cy="745443"/>
              </a:xfrm>
              <a:custGeom>
                <a:avLst/>
                <a:gdLst>
                  <a:gd name="connsiteX0" fmla="*/ 0 w 1532812"/>
                  <a:gd name="connsiteY0" fmla="*/ 0 h 766406"/>
                  <a:gd name="connsiteX1" fmla="*/ 1532812 w 1532812"/>
                  <a:gd name="connsiteY1" fmla="*/ 0 h 766406"/>
                  <a:gd name="connsiteX2" fmla="*/ 1532812 w 1532812"/>
                  <a:gd name="connsiteY2" fmla="*/ 766406 h 766406"/>
                  <a:gd name="connsiteX3" fmla="*/ 0 w 1532812"/>
                  <a:gd name="connsiteY3" fmla="*/ 766406 h 766406"/>
                  <a:gd name="connsiteX4" fmla="*/ 0 w 1532812"/>
                  <a:gd name="connsiteY4" fmla="*/ 0 h 766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2812" h="766406">
                    <a:moveTo>
                      <a:pt x="0" y="0"/>
                    </a:moveTo>
                    <a:lnTo>
                      <a:pt x="1532812" y="0"/>
                    </a:lnTo>
                    <a:lnTo>
                      <a:pt x="1532812" y="766406"/>
                    </a:lnTo>
                    <a:lnTo>
                      <a:pt x="0" y="76640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2000" kern="1200" dirty="0">
                    <a:solidFill>
                      <a:schemeClr val="tx1"/>
                    </a:solidFill>
                    <a:latin typeface="+mj-lt"/>
                    <a:ea typeface="Source Sans Pro" panose="020B0503030403020204" pitchFamily="34" charset="0"/>
                  </a:rPr>
                  <a:t>Train agency officials on RFA COMPLIANCE</a:t>
                </a:r>
              </a:p>
            </p:txBody>
          </p:sp>
        </p:grpSp>
      </p:grpSp>
      <p:sp>
        <p:nvSpPr>
          <p:cNvPr id="40" name="Title 39">
            <a:extLst>
              <a:ext uri="{FF2B5EF4-FFF2-40B4-BE49-F238E27FC236}">
                <a16:creationId xmlns:a16="http://schemas.microsoft.com/office/drawing/2014/main" id="{0442089F-57D7-4AD4-8D45-4D01FF073C2A}"/>
              </a:ext>
            </a:extLst>
          </p:cNvPr>
          <p:cNvSpPr>
            <a:spLocks noGrp="1"/>
          </p:cNvSpPr>
          <p:nvPr>
            <p:ph type="title"/>
          </p:nvPr>
        </p:nvSpPr>
        <p:spPr/>
        <p:txBody>
          <a:bodyPr>
            <a:normAutofit/>
          </a:bodyPr>
          <a:lstStyle/>
          <a:p>
            <a:r>
              <a:rPr lang="en-US" dirty="0"/>
              <a:t>Advocacy’s role in RULEMAKING</a:t>
            </a:r>
          </a:p>
        </p:txBody>
      </p:sp>
    </p:spTree>
    <p:extLst>
      <p:ext uri="{BB962C8B-B14F-4D97-AF65-F5344CB8AC3E}">
        <p14:creationId xmlns:p14="http://schemas.microsoft.com/office/powerpoint/2010/main" val="2288559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SBA Color Palette">
      <a:dk1>
        <a:sysClr val="windowText" lastClr="000000"/>
      </a:dk1>
      <a:lt1>
        <a:sysClr val="window" lastClr="FFFFFF"/>
      </a:lt1>
      <a:dk2>
        <a:srgbClr val="44546A"/>
      </a:dk2>
      <a:lt2>
        <a:srgbClr val="E7E6E6"/>
      </a:lt2>
      <a:accent1>
        <a:srgbClr val="002E6D"/>
      </a:accent1>
      <a:accent2>
        <a:srgbClr val="CC0000"/>
      </a:accent2>
      <a:accent3>
        <a:srgbClr val="969696"/>
      </a:accent3>
      <a:accent4>
        <a:srgbClr val="F1C400"/>
      </a:accent4>
      <a:accent5>
        <a:srgbClr val="1C1F2A"/>
      </a:accent5>
      <a:accent6>
        <a:srgbClr val="197E4E"/>
      </a:accent6>
      <a:hlink>
        <a:srgbClr val="007DBC"/>
      </a:hlink>
      <a:folHlink>
        <a:srgbClr val="007DBC"/>
      </a:folHlink>
    </a:clrScheme>
    <a:fontScheme name="SBA Presentation Standards">
      <a:majorFont>
        <a:latin typeface="Source Sans Pro SemiBold"/>
        <a:ea typeface=""/>
        <a:cs typeface=""/>
      </a:majorFont>
      <a:minorFont>
        <a:latin typeface="Source Sans Pro"/>
        <a:ea typeface=""/>
        <a:cs typeface=""/>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dvocacy Powerpoint Template 2019" id="{5223FD34-1913-49CF-A7C3-A1F540CB3A79}" vid="{7D3460AD-19A7-4573-A9F8-177B756C9E1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3d03779-96d1-43dd-a9bd-df46473bcd47">
      <Terms xmlns="http://schemas.microsoft.com/office/infopath/2007/PartnerControls"/>
    </lcf76f155ced4ddcb4097134ff3c332f>
    <TaxCatchAll xmlns="f3fb01b2-135b-4ac0-9e22-dff9051ce5a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052891485E0B047BC3D0DA9203DBCA5" ma:contentTypeVersion="13" ma:contentTypeDescription="Create a new document." ma:contentTypeScope="" ma:versionID="50b53153e950eb9be4869479fbb72fc3">
  <xsd:schema xmlns:xsd="http://www.w3.org/2001/XMLSchema" xmlns:xs="http://www.w3.org/2001/XMLSchema" xmlns:p="http://schemas.microsoft.com/office/2006/metadata/properties" xmlns:ns2="13d03779-96d1-43dd-a9bd-df46473bcd47" xmlns:ns3="f3fb01b2-135b-4ac0-9e22-dff9051ce5ad" targetNamespace="http://schemas.microsoft.com/office/2006/metadata/properties" ma:root="true" ma:fieldsID="35f7c7e2f6bad10dac9f474cfa1812b9" ns2:_="" ns3:_="">
    <xsd:import namespace="13d03779-96d1-43dd-a9bd-df46473bcd47"/>
    <xsd:import namespace="f3fb01b2-135b-4ac0-9e22-dff9051ce5a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d03779-96d1-43dd-a9bd-df46473bcd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b8ed7cba-b263-44e1-aaea-116db9091a5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3fb01b2-135b-4ac0-9e22-dff9051ce5ad"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d12ca5cf-1235-4842-80ef-3f87ab95e2b2}" ma:internalName="TaxCatchAll" ma:showField="CatchAllData" ma:web="f3fb01b2-135b-4ac0-9e22-dff9051ce5a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BE29275-6384-470B-A8CF-27266E65A107}">
  <ds:schemaRefs>
    <ds:schemaRef ds:uri="http://schemas.microsoft.com/sharepoint/v3/contenttype/forms"/>
  </ds:schemaRefs>
</ds:datastoreItem>
</file>

<file path=customXml/itemProps2.xml><?xml version="1.0" encoding="utf-8"?>
<ds:datastoreItem xmlns:ds="http://schemas.openxmlformats.org/officeDocument/2006/customXml" ds:itemID="{0D813309-72B3-4207-A6DF-8A306A25914F}">
  <ds:schemaRefs>
    <ds:schemaRef ds:uri="http://schemas.microsoft.com/office/infopath/2007/PartnerControls"/>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www.w3.org/XML/1998/namespace"/>
    <ds:schemaRef ds:uri="4da09db4-8b77-462b-9378-e13dc19ca27c"/>
    <ds:schemaRef ds:uri="http://purl.org/dc/terms/"/>
    <ds:schemaRef ds:uri="http://purl.org/dc/elements/1.1/"/>
  </ds:schemaRefs>
</ds:datastoreItem>
</file>

<file path=customXml/itemProps3.xml><?xml version="1.0" encoding="utf-8"?>
<ds:datastoreItem xmlns:ds="http://schemas.openxmlformats.org/officeDocument/2006/customXml" ds:itemID="{576ED7E0-956E-4963-AE25-36FF6ED683E6}"/>
</file>

<file path=docProps/app.xml><?xml version="1.0" encoding="utf-8"?>
<Properties xmlns="http://schemas.openxmlformats.org/officeDocument/2006/extended-properties" xmlns:vt="http://schemas.openxmlformats.org/officeDocument/2006/docPropsVTypes">
  <TotalTime>1782</TotalTime>
  <Words>2222</Words>
  <Application>Microsoft Office PowerPoint</Application>
  <PresentationFormat>Widescreen</PresentationFormat>
  <Paragraphs>257</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Source Sans Pro</vt:lpstr>
      <vt:lpstr>Source Sans Pro SemiBold</vt:lpstr>
      <vt:lpstr>Office Theme</vt:lpstr>
      <vt:lpstr>An Introduction to the Office of Advocacy Dave Rostker, Assistant Chief Counsel</vt:lpstr>
      <vt:lpstr>WHO IS THE OFFICE OF ADVOCACY?</vt:lpstr>
      <vt:lpstr>The chief counsel</vt:lpstr>
      <vt:lpstr>Advocacy departments</vt:lpstr>
      <vt:lpstr>Advocacy’s mission</vt:lpstr>
      <vt:lpstr>Small business: Our Nation’s Job Creators</vt:lpstr>
      <vt:lpstr>Small business challenges</vt:lpstr>
      <vt:lpstr>How advocacy represents small business</vt:lpstr>
      <vt:lpstr>Advocacy’s role in RULEMAKING</vt:lpstr>
      <vt:lpstr>What does the office of economic research do? </vt:lpstr>
      <vt:lpstr>SMALL BUSINESS DATA</vt:lpstr>
      <vt:lpstr> RESEARCH to aid small business</vt:lpstr>
      <vt:lpstr>NATIONWIDE OUTREACH</vt:lpstr>
      <vt:lpstr>SBA and Advocacy Compared</vt:lpstr>
      <vt:lpstr>Advocacy and sba ombudsman compared</vt:lpstr>
      <vt:lpstr>Federal Rulemaking Process</vt:lpstr>
      <vt:lpstr>Step-by-step rulemaking process</vt:lpstr>
      <vt:lpstr>Advocacy’s role in the process</vt:lpstr>
      <vt:lpstr>COMMENT LETTERs</vt:lpstr>
      <vt:lpstr>GETTING SMALL BUSINESSES INVOLVED</vt:lpstr>
      <vt:lpstr>STAY  IN  TOUCH!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Updated Slides for PowerPoints January 2020</dc:title>
  <dc:creator>Justus, Brooke M.</dc:creator>
  <cp:lastModifiedBy>Rostker, David J.</cp:lastModifiedBy>
  <cp:revision>58</cp:revision>
  <cp:lastPrinted>2020-01-21T16:22:46Z</cp:lastPrinted>
  <dcterms:created xsi:type="dcterms:W3CDTF">2020-01-09T19:10:36Z</dcterms:created>
  <dcterms:modified xsi:type="dcterms:W3CDTF">2023-03-23T15:06:04Z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0x0101006052891485E0B047BC3D0DA9203DBCA5</vt:lpwstr>
  </property>
</Properties>
</file>