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66FF33"/>
    <a:srgbClr val="FF3399"/>
    <a:srgbClr val="17E7F1"/>
    <a:srgbClr val="E2F9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9" autoAdjust="0"/>
    <p:restoredTop sz="94660"/>
  </p:normalViewPr>
  <p:slideViewPr>
    <p:cSldViewPr snapToGrid="0">
      <p:cViewPr varScale="1">
        <p:scale>
          <a:sx n="78" d="100"/>
          <a:sy n="78" d="100"/>
        </p:scale>
        <p:origin x="7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CBC8-0493-4C08-8869-F5C3B2EF79BB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162DA-24DC-42DB-B6AD-CFC946F86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36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CBC8-0493-4C08-8869-F5C3B2EF79BB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162DA-24DC-42DB-B6AD-CFC946F86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969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CBC8-0493-4C08-8869-F5C3B2EF79BB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162DA-24DC-42DB-B6AD-CFC946F86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50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CBC8-0493-4C08-8869-F5C3B2EF79BB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162DA-24DC-42DB-B6AD-CFC946F86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779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CBC8-0493-4C08-8869-F5C3B2EF79BB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162DA-24DC-42DB-B6AD-CFC946F86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850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CBC8-0493-4C08-8869-F5C3B2EF79BB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162DA-24DC-42DB-B6AD-CFC946F86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681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CBC8-0493-4C08-8869-F5C3B2EF79BB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162DA-24DC-42DB-B6AD-CFC946F86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06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CBC8-0493-4C08-8869-F5C3B2EF79BB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162DA-24DC-42DB-B6AD-CFC946F86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036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CBC8-0493-4C08-8869-F5C3B2EF79BB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162DA-24DC-42DB-B6AD-CFC946F86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289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CBC8-0493-4C08-8869-F5C3B2EF79BB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162DA-24DC-42DB-B6AD-CFC946F86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69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9CBC8-0493-4C08-8869-F5C3B2EF79BB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162DA-24DC-42DB-B6AD-CFC946F86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476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9CBC8-0493-4C08-8869-F5C3B2EF79BB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162DA-24DC-42DB-B6AD-CFC946F86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3034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lowchart: Connector 32">
            <a:extLst>
              <a:ext uri="{FF2B5EF4-FFF2-40B4-BE49-F238E27FC236}">
                <a16:creationId xmlns:a16="http://schemas.microsoft.com/office/drawing/2014/main" id="{9B4A81FC-916C-4A74-8088-CF906C889798}"/>
              </a:ext>
            </a:extLst>
          </p:cNvPr>
          <p:cNvSpPr/>
          <p:nvPr/>
        </p:nvSpPr>
        <p:spPr>
          <a:xfrm>
            <a:off x="6396665" y="469223"/>
            <a:ext cx="2523915" cy="2473456"/>
          </a:xfrm>
          <a:prstGeom prst="flowChartConnector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kern="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kern="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kern="100" dirty="0">
                <a:solidFill>
                  <a:srgbClr val="000000"/>
                </a:solidFill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rPr>
              <a:t>    </a:t>
            </a:r>
            <a:endParaRPr lang="en-US" sz="2000" kern="100" dirty="0">
              <a:effectLst/>
              <a:latin typeface="Nirmala Text" panose="020B0502040204020203" pitchFamily="34" charset="0"/>
              <a:ea typeface="Nirmala Text" panose="020B0502040204020203" pitchFamily="34" charset="0"/>
              <a:cs typeface="Nirmala Text" panose="020B0502040204020203" pitchFamily="34" charset="0"/>
            </a:endParaRPr>
          </a:p>
        </p:txBody>
      </p:sp>
      <p:sp>
        <p:nvSpPr>
          <p:cNvPr id="35" name="Flowchart: Connector 34">
            <a:extLst>
              <a:ext uri="{FF2B5EF4-FFF2-40B4-BE49-F238E27FC236}">
                <a16:creationId xmlns:a16="http://schemas.microsoft.com/office/drawing/2014/main" id="{03BF78F2-CB05-46BD-AC63-4AF69CA69E5C}"/>
              </a:ext>
            </a:extLst>
          </p:cNvPr>
          <p:cNvSpPr/>
          <p:nvPr/>
        </p:nvSpPr>
        <p:spPr>
          <a:xfrm>
            <a:off x="6395819" y="475156"/>
            <a:ext cx="2523915" cy="2473456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" promote SBEAPs and their work by creating, collecting and sharing materials and resources</a:t>
            </a:r>
            <a:r>
              <a:rPr lang="en-US" sz="1000" b="0" i="1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." </a:t>
            </a:r>
            <a:endParaRPr lang="en-US" sz="1000" b="1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D59BBD7-D5DE-B41D-43B4-65203FB18C74}"/>
              </a:ext>
            </a:extLst>
          </p:cNvPr>
          <p:cNvSpPr txBox="1"/>
          <p:nvPr/>
        </p:nvSpPr>
        <p:spPr>
          <a:xfrm>
            <a:off x="859482" y="112064"/>
            <a:ext cx="108807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rPr>
              <a:t>Subcommittees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38981A-94EF-A8E4-392B-7EFDA0EC097D}"/>
              </a:ext>
            </a:extLst>
          </p:cNvPr>
          <p:cNvSpPr txBox="1"/>
          <p:nvPr/>
        </p:nvSpPr>
        <p:spPr>
          <a:xfrm>
            <a:off x="1748123" y="4221553"/>
            <a:ext cx="14210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rPr>
              <a:t>0-1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7CA9E82-1E4A-2B7F-E459-11E52FEB6EA6}"/>
              </a:ext>
            </a:extLst>
          </p:cNvPr>
          <p:cNvGrpSpPr/>
          <p:nvPr/>
        </p:nvGrpSpPr>
        <p:grpSpPr>
          <a:xfrm>
            <a:off x="8738534" y="2958041"/>
            <a:ext cx="2523915" cy="2473456"/>
            <a:chOff x="294296" y="1399719"/>
            <a:chExt cx="2523915" cy="2473456"/>
          </a:xfrm>
          <a:solidFill>
            <a:srgbClr val="FF3300"/>
          </a:solidFill>
        </p:grpSpPr>
        <p:sp>
          <p:nvSpPr>
            <p:cNvPr id="2" name="Flowchart: Connector 1">
              <a:extLst>
                <a:ext uri="{FF2B5EF4-FFF2-40B4-BE49-F238E27FC236}">
                  <a16:creationId xmlns:a16="http://schemas.microsoft.com/office/drawing/2014/main" id="{572FA593-B53F-FBFB-119F-8775C7686915}"/>
                </a:ext>
              </a:extLst>
            </p:cNvPr>
            <p:cNvSpPr/>
            <p:nvPr/>
          </p:nvSpPr>
          <p:spPr>
            <a:xfrm>
              <a:off x="294296" y="1399719"/>
              <a:ext cx="2523915" cy="2473456"/>
            </a:xfrm>
            <a:prstGeom prst="flowChartConnecto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endParaRPr lang="en-US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endParaRPr lang="en-US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endParaRPr lang="en-US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endParaRPr lang="en-US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000" kern="100" dirty="0">
                  <a:solidFill>
                    <a:srgbClr val="000000"/>
                  </a:solidFill>
                  <a:latin typeface="Nirmala Text" panose="020B0502040204020203" pitchFamily="34" charset="0"/>
                  <a:ea typeface="Nirmala Text" panose="020B0502040204020203" pitchFamily="34" charset="0"/>
                  <a:cs typeface="Nirmala Text" panose="020B0502040204020203" pitchFamily="34" charset="0"/>
                </a:rPr>
                <a:t>    </a:t>
              </a:r>
              <a:endParaRPr lang="en-US" sz="2000" kern="100" dirty="0">
                <a:effectLst/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425FE970-2CB9-5916-530B-B1F27F3004D5}"/>
                </a:ext>
              </a:extLst>
            </p:cNvPr>
            <p:cNvSpPr txBox="1"/>
            <p:nvPr/>
          </p:nvSpPr>
          <p:spPr>
            <a:xfrm>
              <a:off x="561111" y="2135500"/>
              <a:ext cx="20316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0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 "</a:t>
              </a:r>
              <a:r>
                <a:rPr lang="en-US" sz="10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explore how SBEAPs/SBOs can address EJ concerns in their states through small business assistance.”</a:t>
              </a:r>
              <a:endParaRPr lang="en-US" sz="1000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BDCCA4D-3C17-BE49-3727-2DF117630A10}"/>
                </a:ext>
              </a:extLst>
            </p:cNvPr>
            <p:cNvSpPr txBox="1"/>
            <p:nvPr/>
          </p:nvSpPr>
          <p:spPr>
            <a:xfrm>
              <a:off x="682462" y="3024852"/>
              <a:ext cx="178898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kern="100" dirty="0">
                  <a:solidFill>
                    <a:srgbClr val="000000"/>
                  </a:solidFill>
                  <a:effectLst/>
                  <a:latin typeface="Nirmala Text" panose="020B0502040204020203" pitchFamily="34" charset="0"/>
                  <a:ea typeface="Nirmala Text" panose="020B0502040204020203" pitchFamily="34" charset="0"/>
                  <a:cs typeface="Nirmala Text" panose="020B0502040204020203" pitchFamily="34" charset="0"/>
                </a:rPr>
                <a:t>Environmental Justice</a:t>
              </a:r>
              <a:endParaRPr lang="en-US" sz="18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3D07A3A-EC59-C742-5857-BF550C54CAD7}"/>
              </a:ext>
            </a:extLst>
          </p:cNvPr>
          <p:cNvGrpSpPr/>
          <p:nvPr/>
        </p:nvGrpSpPr>
        <p:grpSpPr>
          <a:xfrm>
            <a:off x="446696" y="1552119"/>
            <a:ext cx="2523915" cy="2473456"/>
            <a:chOff x="294296" y="1399719"/>
            <a:chExt cx="2523915" cy="2473456"/>
          </a:xfrm>
        </p:grpSpPr>
        <p:sp>
          <p:nvSpPr>
            <p:cNvPr id="17" name="Flowchart: Connector 16">
              <a:extLst>
                <a:ext uri="{FF2B5EF4-FFF2-40B4-BE49-F238E27FC236}">
                  <a16:creationId xmlns:a16="http://schemas.microsoft.com/office/drawing/2014/main" id="{EE797604-3AB5-BFCF-974B-26E8FDFFD29F}"/>
                </a:ext>
              </a:extLst>
            </p:cNvPr>
            <p:cNvSpPr/>
            <p:nvPr/>
          </p:nvSpPr>
          <p:spPr>
            <a:xfrm>
              <a:off x="294296" y="1399719"/>
              <a:ext cx="2523915" cy="2473456"/>
            </a:xfrm>
            <a:prstGeom prst="flowChartConnector">
              <a:avLst/>
            </a:prstGeom>
            <a:solidFill>
              <a:srgbClr val="E2F90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endParaRPr lang="en-US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endParaRPr lang="en-US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endParaRPr lang="en-US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endParaRPr lang="en-US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000" kern="100" dirty="0">
                  <a:solidFill>
                    <a:srgbClr val="000000"/>
                  </a:solidFill>
                  <a:latin typeface="Nirmala Text" panose="020B0502040204020203" pitchFamily="34" charset="0"/>
                  <a:ea typeface="Nirmala Text" panose="020B0502040204020203" pitchFamily="34" charset="0"/>
                  <a:cs typeface="Nirmala Text" panose="020B0502040204020203" pitchFamily="34" charset="0"/>
                </a:rPr>
                <a:t>    </a:t>
              </a:r>
              <a:endParaRPr lang="en-US" sz="2000" kern="100" dirty="0">
                <a:effectLst/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6A52F6D-A7B8-E02C-8CE6-2BEABC8B4BB7}"/>
                </a:ext>
              </a:extLst>
            </p:cNvPr>
            <p:cNvSpPr txBox="1"/>
            <p:nvPr/>
          </p:nvSpPr>
          <p:spPr>
            <a:xfrm>
              <a:off x="575443" y="1970987"/>
              <a:ext cx="2031684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identify </a:t>
              </a:r>
              <a:r>
                <a:rPr lang="en-US" sz="1000" b="0" i="1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common programmatic questions and concerns, then identify potential resources, and share resources with interested programs </a:t>
              </a:r>
              <a:endParaRPr lang="en-US" sz="1000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E5850C5-DA35-55A3-C7B2-4451062C09E5}"/>
                </a:ext>
              </a:extLst>
            </p:cNvPr>
            <p:cNvSpPr txBox="1"/>
            <p:nvPr/>
          </p:nvSpPr>
          <p:spPr>
            <a:xfrm>
              <a:off x="661761" y="3028739"/>
              <a:ext cx="17889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kern="100" dirty="0">
                  <a:solidFill>
                    <a:srgbClr val="000000"/>
                  </a:solidFill>
                  <a:effectLst/>
                  <a:latin typeface="Nirmala Text" panose="020B0502040204020203" pitchFamily="34" charset="0"/>
                  <a:ea typeface="Nirmala Text" panose="020B0502040204020203" pitchFamily="34" charset="0"/>
                  <a:cs typeface="Nirmala Text" panose="020B0502040204020203" pitchFamily="34" charset="0"/>
                </a:rPr>
                <a:t>Education</a:t>
              </a:r>
              <a:endParaRPr lang="en-US" sz="18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EF91277-2F64-9F63-063A-3C49D7FC5AA0}"/>
              </a:ext>
            </a:extLst>
          </p:cNvPr>
          <p:cNvGrpSpPr/>
          <p:nvPr/>
        </p:nvGrpSpPr>
        <p:grpSpPr>
          <a:xfrm>
            <a:off x="3321823" y="1317546"/>
            <a:ext cx="2523915" cy="2473456"/>
            <a:chOff x="294296" y="1399719"/>
            <a:chExt cx="2523915" cy="2473456"/>
          </a:xfrm>
          <a:solidFill>
            <a:srgbClr val="FF3399"/>
          </a:solidFill>
        </p:grpSpPr>
        <p:sp>
          <p:nvSpPr>
            <p:cNvPr id="25" name="Flowchart: Connector 24">
              <a:extLst>
                <a:ext uri="{FF2B5EF4-FFF2-40B4-BE49-F238E27FC236}">
                  <a16:creationId xmlns:a16="http://schemas.microsoft.com/office/drawing/2014/main" id="{A7687965-2CA6-16A0-96BE-2463031EA179}"/>
                </a:ext>
              </a:extLst>
            </p:cNvPr>
            <p:cNvSpPr/>
            <p:nvPr/>
          </p:nvSpPr>
          <p:spPr>
            <a:xfrm>
              <a:off x="294296" y="1399719"/>
              <a:ext cx="2523915" cy="2473456"/>
            </a:xfrm>
            <a:prstGeom prst="flowChartConnecto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endParaRPr lang="en-US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endParaRPr lang="en-US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endParaRPr lang="en-US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endParaRPr lang="en-US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000" kern="100" dirty="0">
                  <a:solidFill>
                    <a:srgbClr val="000000"/>
                  </a:solidFill>
                  <a:latin typeface="Nirmala Text" panose="020B0502040204020203" pitchFamily="34" charset="0"/>
                  <a:ea typeface="Nirmala Text" panose="020B0502040204020203" pitchFamily="34" charset="0"/>
                  <a:cs typeface="Nirmala Text" panose="020B0502040204020203" pitchFamily="34" charset="0"/>
                </a:rPr>
                <a:t>    </a:t>
              </a:r>
              <a:endParaRPr lang="en-US" sz="2000" kern="100" dirty="0">
                <a:effectLst/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79329FC-AB3B-C2BE-1915-4FD857051A9D}"/>
                </a:ext>
              </a:extLst>
            </p:cNvPr>
            <p:cNvSpPr txBox="1"/>
            <p:nvPr/>
          </p:nvSpPr>
          <p:spPr>
            <a:xfrm>
              <a:off x="591735" y="2116299"/>
              <a:ext cx="203168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"</a:t>
              </a:r>
              <a:r>
                <a:rPr lang="en-US" sz="1000" i="1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To serve, support, and strengthen the SBEAPs through representation and collaboration." </a:t>
              </a:r>
              <a:endParaRPr lang="en-US" sz="1000" dirty="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8E8FFBE-A3C4-51E7-B787-CAB4ED493B5A}"/>
                </a:ext>
              </a:extLst>
            </p:cNvPr>
            <p:cNvSpPr txBox="1"/>
            <p:nvPr/>
          </p:nvSpPr>
          <p:spPr>
            <a:xfrm>
              <a:off x="466062" y="2868440"/>
              <a:ext cx="223938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kern="100" dirty="0">
                  <a:solidFill>
                    <a:srgbClr val="000000"/>
                  </a:solidFill>
                  <a:effectLst/>
                  <a:latin typeface="Nirmala Text" panose="020B0502040204020203" pitchFamily="34" charset="0"/>
                  <a:ea typeface="Nirmala Text" panose="020B0502040204020203" pitchFamily="34" charset="0"/>
                  <a:cs typeface="Nirmala Text" panose="020B0502040204020203" pitchFamily="34" charset="0"/>
                </a:rPr>
                <a:t>National Steering Committee NSC</a:t>
              </a:r>
              <a:endParaRPr lang="en-US" sz="18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2" name="Flowchart: Connector 31">
            <a:extLst>
              <a:ext uri="{FF2B5EF4-FFF2-40B4-BE49-F238E27FC236}">
                <a16:creationId xmlns:a16="http://schemas.microsoft.com/office/drawing/2014/main" id="{D1C14B9A-A4D3-5177-4426-E00FAFDDB766}"/>
              </a:ext>
            </a:extLst>
          </p:cNvPr>
          <p:cNvSpPr/>
          <p:nvPr/>
        </p:nvSpPr>
        <p:spPr>
          <a:xfrm>
            <a:off x="5399200" y="3550471"/>
            <a:ext cx="2523915" cy="2473456"/>
          </a:xfrm>
          <a:prstGeom prst="flowChartConnector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1" kern="100" dirty="0">
              <a:solidFill>
                <a:srgbClr val="000000"/>
              </a:solidFill>
              <a:effectLst/>
              <a:latin typeface="Nirmala Text" panose="020B0502040204020203" pitchFamily="34" charset="0"/>
              <a:ea typeface="Nirmala Text" panose="020B0502040204020203" pitchFamily="34" charset="0"/>
              <a:cs typeface="Nirmala Text" panose="020B0502040204020203" pitchFamily="34" charset="0"/>
            </a:endParaRPr>
          </a:p>
          <a:p>
            <a:pPr algn="ctr"/>
            <a:endParaRPr lang="en-US" b="1" kern="100" dirty="0">
              <a:solidFill>
                <a:srgbClr val="000000"/>
              </a:solidFill>
              <a:latin typeface="Nirmala Text" panose="020B0502040204020203" pitchFamily="34" charset="0"/>
              <a:ea typeface="Nirmala Text" panose="020B0502040204020203" pitchFamily="34" charset="0"/>
              <a:cs typeface="Nirmala Text" panose="020B0502040204020203" pitchFamily="34" charset="0"/>
            </a:endParaRPr>
          </a:p>
          <a:p>
            <a:pPr algn="ctr"/>
            <a:endParaRPr lang="en-US" sz="1800" b="1" kern="100" dirty="0">
              <a:solidFill>
                <a:srgbClr val="000000"/>
              </a:solidFill>
              <a:effectLst/>
              <a:latin typeface="Nirmala Text" panose="020B0502040204020203" pitchFamily="34" charset="0"/>
              <a:ea typeface="Nirmala Text" panose="020B0502040204020203" pitchFamily="34" charset="0"/>
              <a:cs typeface="Nirmala Text" panose="020B0502040204020203" pitchFamily="34" charset="0"/>
            </a:endParaRPr>
          </a:p>
          <a:p>
            <a:pPr algn="ctr"/>
            <a:endParaRPr lang="en-US" b="1" kern="100" dirty="0">
              <a:solidFill>
                <a:srgbClr val="000000"/>
              </a:solidFill>
              <a:latin typeface="Nirmala Text" panose="020B0502040204020203" pitchFamily="34" charset="0"/>
              <a:ea typeface="Nirmala Text" panose="020B0502040204020203" pitchFamily="34" charset="0"/>
              <a:cs typeface="Nirmala Text" panose="020B0502040204020203" pitchFamily="34" charset="0"/>
            </a:endParaRPr>
          </a:p>
          <a:p>
            <a:pPr algn="ctr"/>
            <a:endParaRPr lang="en-US" sz="1800" b="1" kern="100" dirty="0">
              <a:solidFill>
                <a:srgbClr val="000000"/>
              </a:solidFill>
              <a:effectLst/>
              <a:latin typeface="Nirmala Text" panose="020B0502040204020203" pitchFamily="34" charset="0"/>
              <a:ea typeface="Nirmala Text" panose="020B0502040204020203" pitchFamily="34" charset="0"/>
              <a:cs typeface="Nirmala Text" panose="020B0502040204020203" pitchFamily="34" charset="0"/>
            </a:endParaRPr>
          </a:p>
          <a:p>
            <a:pPr algn="ctr"/>
            <a:endParaRPr lang="en-US" b="1" kern="100" dirty="0">
              <a:solidFill>
                <a:srgbClr val="000000"/>
              </a:solidFill>
              <a:latin typeface="Nirmala Text" panose="020B0502040204020203" pitchFamily="34" charset="0"/>
              <a:ea typeface="Nirmala Text" panose="020B0502040204020203" pitchFamily="34" charset="0"/>
              <a:cs typeface="Nirmala Text" panose="020B0502040204020203" pitchFamily="34" charset="0"/>
            </a:endParaRPr>
          </a:p>
          <a:p>
            <a:pPr algn="ctr"/>
            <a:r>
              <a:rPr lang="en-US" sz="1800" b="1" kern="100" dirty="0">
                <a:solidFill>
                  <a:srgbClr val="000000"/>
                </a:solidFill>
                <a:effectLst/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rPr>
              <a:t>Technical</a:t>
            </a:r>
            <a:endParaRPr lang="en-US" sz="1800" b="1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C0E7028-74C8-E94C-A67C-4C1A17FAE8AA}"/>
              </a:ext>
            </a:extLst>
          </p:cNvPr>
          <p:cNvSpPr txBox="1"/>
          <p:nvPr/>
        </p:nvSpPr>
        <p:spPr>
          <a:xfrm>
            <a:off x="5891601" y="4697898"/>
            <a:ext cx="1789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Timely presentations on technical topics</a:t>
            </a:r>
            <a:endParaRPr lang="en-US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F0076AC-4A1B-505B-5C92-A4C162AFB76F}"/>
              </a:ext>
            </a:extLst>
          </p:cNvPr>
          <p:cNvGrpSpPr/>
          <p:nvPr/>
        </p:nvGrpSpPr>
        <p:grpSpPr>
          <a:xfrm>
            <a:off x="1907191" y="4014463"/>
            <a:ext cx="2523915" cy="2473456"/>
            <a:chOff x="294296" y="1399719"/>
            <a:chExt cx="2523915" cy="2473456"/>
          </a:xfrm>
          <a:solidFill>
            <a:srgbClr val="17E7F1"/>
          </a:solidFill>
        </p:grpSpPr>
        <p:sp>
          <p:nvSpPr>
            <p:cNvPr id="39" name="Flowchart: Connector 38">
              <a:extLst>
                <a:ext uri="{FF2B5EF4-FFF2-40B4-BE49-F238E27FC236}">
                  <a16:creationId xmlns:a16="http://schemas.microsoft.com/office/drawing/2014/main" id="{C719D465-A7DE-9042-4B71-A14148AB9DC8}"/>
                </a:ext>
              </a:extLst>
            </p:cNvPr>
            <p:cNvSpPr/>
            <p:nvPr/>
          </p:nvSpPr>
          <p:spPr>
            <a:xfrm>
              <a:off x="294296" y="1399719"/>
              <a:ext cx="2523915" cy="2473456"/>
            </a:xfrm>
            <a:prstGeom prst="flowChartConnecto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endParaRPr lang="en-US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endParaRPr lang="en-US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endParaRPr lang="en-US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endParaRPr lang="en-US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000" kern="100" dirty="0">
                  <a:solidFill>
                    <a:srgbClr val="000000"/>
                  </a:solidFill>
                  <a:latin typeface="Nirmala Text" panose="020B0502040204020203" pitchFamily="34" charset="0"/>
                  <a:ea typeface="Nirmala Text" panose="020B0502040204020203" pitchFamily="34" charset="0"/>
                  <a:cs typeface="Nirmala Text" panose="020B0502040204020203" pitchFamily="34" charset="0"/>
                </a:rPr>
                <a:t>    </a:t>
              </a:r>
              <a:endParaRPr lang="en-US" sz="2000" kern="100" dirty="0">
                <a:effectLst/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6259183-4E01-A2DF-8984-C2CA14FD902A}"/>
                </a:ext>
              </a:extLst>
            </p:cNvPr>
            <p:cNvSpPr txBox="1"/>
            <p:nvPr/>
          </p:nvSpPr>
          <p:spPr>
            <a:xfrm>
              <a:off x="537735" y="2156258"/>
              <a:ext cx="20316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0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 "</a:t>
              </a:r>
              <a:r>
                <a:rPr lang="en-US" sz="1000" b="0" i="1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To serve, support, and strengthen the SBEAPs through virtual resources and collaboration." </a:t>
              </a:r>
              <a:endParaRPr lang="en-US" sz="1000" dirty="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DDCC4AE-3DF9-47BF-3A1A-AF13E51B0FE0}"/>
                </a:ext>
              </a:extLst>
            </p:cNvPr>
            <p:cNvSpPr txBox="1"/>
            <p:nvPr/>
          </p:nvSpPr>
          <p:spPr>
            <a:xfrm>
              <a:off x="682462" y="3024852"/>
              <a:ext cx="178898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kern="100" dirty="0">
                  <a:solidFill>
                    <a:srgbClr val="000000"/>
                  </a:solidFill>
                  <a:effectLst/>
                  <a:latin typeface="Nirmala Text" panose="020B0502040204020203" pitchFamily="34" charset="0"/>
                  <a:ea typeface="Nirmala Text" panose="020B0502040204020203" pitchFamily="34" charset="0"/>
                  <a:cs typeface="Nirmala Text" panose="020B0502040204020203" pitchFamily="34" charset="0"/>
                </a:rPr>
                <a:t>Website</a:t>
              </a:r>
              <a:endParaRPr lang="en-US" sz="18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CBE43BED-D95E-DB17-ADD5-406879BA4D5A}"/>
              </a:ext>
            </a:extLst>
          </p:cNvPr>
          <p:cNvSpPr txBox="1"/>
          <p:nvPr/>
        </p:nvSpPr>
        <p:spPr>
          <a:xfrm>
            <a:off x="7037880" y="2336350"/>
            <a:ext cx="1451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kern="100" dirty="0">
                <a:solidFill>
                  <a:srgbClr val="000000"/>
                </a:solidFill>
                <a:effectLst/>
                <a:latin typeface="Nirmala Text" panose="020B0502040204020203" pitchFamily="34" charset="0"/>
                <a:ea typeface="Nirmala Text" panose="020B0502040204020203" pitchFamily="34" charset="0"/>
                <a:cs typeface="Nirmala Text" panose="020B0502040204020203" pitchFamily="34" charset="0"/>
              </a:rPr>
              <a:t>Promotion</a:t>
            </a:r>
            <a:endParaRPr lang="en-US" sz="1800" b="1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28B83CDD-2438-BE3A-23CD-6F3421562E31}"/>
              </a:ext>
            </a:extLst>
          </p:cNvPr>
          <p:cNvGrpSpPr/>
          <p:nvPr/>
        </p:nvGrpSpPr>
        <p:grpSpPr>
          <a:xfrm>
            <a:off x="9364229" y="316480"/>
            <a:ext cx="2523915" cy="2045622"/>
            <a:chOff x="5548184" y="4337222"/>
            <a:chExt cx="2523915" cy="2045622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5967A3EE-7EB5-DA2A-73B3-2E3EFFF1E1EC}"/>
                </a:ext>
              </a:extLst>
            </p:cNvPr>
            <p:cNvSpPr/>
            <p:nvPr/>
          </p:nvSpPr>
          <p:spPr>
            <a:xfrm>
              <a:off x="5548184" y="4337222"/>
              <a:ext cx="2523915" cy="2045622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B939C1B-CBC5-1EC1-3284-4C86D8BB5B0D}"/>
                </a:ext>
              </a:extLst>
            </p:cNvPr>
            <p:cNvSpPr txBox="1"/>
            <p:nvPr/>
          </p:nvSpPr>
          <p:spPr>
            <a:xfrm>
              <a:off x="5650599" y="4482870"/>
              <a:ext cx="2421499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  <a:p>
              <a:r>
                <a:rPr lang="en-US" dirty="0"/>
                <a:t>All committees are represented on      </a:t>
              </a:r>
              <a:r>
                <a:rPr lang="en-US" b="1" dirty="0"/>
                <a:t>Planning, </a:t>
              </a:r>
              <a:r>
                <a:rPr lang="en-US" dirty="0"/>
                <a:t>so no table today.</a:t>
              </a:r>
            </a:p>
            <a:p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861713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52891485E0B047BC3D0DA9203DBCA5" ma:contentTypeVersion="13" ma:contentTypeDescription="Create a new document." ma:contentTypeScope="" ma:versionID="50b53153e950eb9be4869479fbb72fc3">
  <xsd:schema xmlns:xsd="http://www.w3.org/2001/XMLSchema" xmlns:xs="http://www.w3.org/2001/XMLSchema" xmlns:p="http://schemas.microsoft.com/office/2006/metadata/properties" xmlns:ns2="13d03779-96d1-43dd-a9bd-df46473bcd47" xmlns:ns3="f3fb01b2-135b-4ac0-9e22-dff9051ce5ad" targetNamespace="http://schemas.microsoft.com/office/2006/metadata/properties" ma:root="true" ma:fieldsID="35f7c7e2f6bad10dac9f474cfa1812b9" ns2:_="" ns3:_="">
    <xsd:import namespace="13d03779-96d1-43dd-a9bd-df46473bcd47"/>
    <xsd:import namespace="f3fb01b2-135b-4ac0-9e22-dff9051ce5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d03779-96d1-43dd-a9bd-df46473bcd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b8ed7cba-b263-44e1-aaea-116db9091a5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fb01b2-135b-4ac0-9e22-dff9051ce5ad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d12ca5cf-1235-4842-80ef-3f87ab95e2b2}" ma:internalName="TaxCatchAll" ma:showField="CatchAllData" ma:web="f3fb01b2-135b-4ac0-9e22-dff9051ce5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3d03779-96d1-43dd-a9bd-df46473bcd47">
      <Terms xmlns="http://schemas.microsoft.com/office/infopath/2007/PartnerControls"/>
    </lcf76f155ced4ddcb4097134ff3c332f>
    <TaxCatchAll xmlns="f3fb01b2-135b-4ac0-9e22-dff9051ce5ad" xsi:nil="true"/>
  </documentManagement>
</p:properties>
</file>

<file path=customXml/itemProps1.xml><?xml version="1.0" encoding="utf-8"?>
<ds:datastoreItem xmlns:ds="http://schemas.openxmlformats.org/officeDocument/2006/customXml" ds:itemID="{23E811E9-2C23-4C55-8DE3-6279C225C4AF}"/>
</file>

<file path=customXml/itemProps2.xml><?xml version="1.0" encoding="utf-8"?>
<ds:datastoreItem xmlns:ds="http://schemas.openxmlformats.org/officeDocument/2006/customXml" ds:itemID="{F21521DC-6526-4BE9-B75C-9331B356D2EC}"/>
</file>

<file path=customXml/itemProps3.xml><?xml version="1.0" encoding="utf-8"?>
<ds:datastoreItem xmlns:ds="http://schemas.openxmlformats.org/officeDocument/2006/customXml" ds:itemID="{270B92EE-0E68-4D18-94A9-EB6E3F4A5C5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157</TotalTime>
  <Words>119</Words>
  <Application>Microsoft Office PowerPoint</Application>
  <PresentationFormat>Widescreen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Nirmala Text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Seat switchers</dc:title>
  <dc:creator>Belinda Breidenbach</dc:creator>
  <cp:lastModifiedBy>Belinda Breidenbach</cp:lastModifiedBy>
  <cp:revision>6</cp:revision>
  <dcterms:created xsi:type="dcterms:W3CDTF">2023-02-14T17:11:24Z</dcterms:created>
  <dcterms:modified xsi:type="dcterms:W3CDTF">2023-03-02T14:58:13Z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0x0101006052891485E0B047BC3D0DA9203DBCA5</vt:lpwstr>
  </property>
</Properties>
</file>