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diagrams/data2.xml" ContentType="application/vnd.openxmlformats-officedocument.drawingml.diagramData+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colors2.xml" ContentType="application/vnd.openxmlformats-officedocument.drawingml.diagramColors+xml"/>
  <Override PartName="/ppt/diagrams/quickStyle2.xml" ContentType="application/vnd.openxmlformats-officedocument.drawingml.diagramStyle+xml"/>
  <Override PartName="/ppt/diagrams/drawing2.xml" ContentType="application/vnd.ms-office.drawingml.diagramDrawing+xml"/>
  <Override PartName="/ppt/diagrams/layout2.xml" ContentType="application/vnd.openxmlformats-officedocument.drawingml.diagramLayout+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9" r:id="rId4"/>
    <p:sldId id="258" r:id="rId5"/>
    <p:sldId id="260" r:id="rId6"/>
    <p:sldId id="262" r:id="rId7"/>
    <p:sldId id="261"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9874" autoAdjust="0"/>
  </p:normalViewPr>
  <p:slideViewPr>
    <p:cSldViewPr snapToGrid="0">
      <p:cViewPr varScale="1">
        <p:scale>
          <a:sx n="65" d="100"/>
          <a:sy n="65" d="100"/>
        </p:scale>
        <p:origin x="1286" y="48"/>
      </p:cViewPr>
      <p:guideLst/>
    </p:cSldViewPr>
  </p:slideViewPr>
  <p:notesTextViewPr>
    <p:cViewPr>
      <p:scale>
        <a:sx n="110" d="100"/>
        <a:sy n="11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hyperlink" Target="mailto:Lisa.AshenbrennerHunt@Wisconsin.gov"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mailto:Lisa.AshenbrennerHunt@Wisconsin.gov"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0166AA-8DC1-499F-9BBA-5480EA326D6C}"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F78D1F02-0C0A-45AA-8709-5E9727037A67}">
      <dgm:prSet custT="1"/>
      <dgm:spPr/>
      <dgm:t>
        <a:bodyPr/>
        <a:lstStyle/>
        <a:p>
          <a:r>
            <a:rPr lang="en-US" sz="2800" b="1" dirty="0"/>
            <a:t>Mission: </a:t>
          </a:r>
          <a:r>
            <a:rPr lang="en-US" sz="2800" b="1" i="1" dirty="0"/>
            <a:t>Explore how SBEAPs/SBOs can address EJ concerns in their states through small business assistance</a:t>
          </a:r>
          <a:r>
            <a:rPr lang="en-US" sz="1800" b="1" i="1" dirty="0"/>
            <a:t>.</a:t>
          </a:r>
          <a:endParaRPr lang="en-US" sz="1800" dirty="0"/>
        </a:p>
      </dgm:t>
    </dgm:pt>
    <dgm:pt modelId="{D0F22305-5F9A-430A-A313-CDBD30E294FF}" type="parTrans" cxnId="{66235BC5-203A-413E-8340-9FD58FBBC799}">
      <dgm:prSet/>
      <dgm:spPr/>
      <dgm:t>
        <a:bodyPr/>
        <a:lstStyle/>
        <a:p>
          <a:endParaRPr lang="en-US"/>
        </a:p>
      </dgm:t>
    </dgm:pt>
    <dgm:pt modelId="{01A317D4-22DA-4D46-B97D-6B7351BEB425}" type="sibTrans" cxnId="{66235BC5-203A-413E-8340-9FD58FBBC799}">
      <dgm:prSet/>
      <dgm:spPr/>
      <dgm:t>
        <a:bodyPr/>
        <a:lstStyle/>
        <a:p>
          <a:endParaRPr lang="en-US"/>
        </a:p>
      </dgm:t>
    </dgm:pt>
    <dgm:pt modelId="{699C33B3-A0CF-4F60-AE65-7FB3A3ABF103}">
      <dgm:prSet custT="1"/>
      <dgm:spPr/>
      <dgm:t>
        <a:bodyPr/>
        <a:lstStyle/>
        <a:p>
          <a:r>
            <a:rPr lang="en-US" sz="2800" dirty="0"/>
            <a:t>Get involved!</a:t>
          </a:r>
        </a:p>
        <a:p>
          <a:r>
            <a:rPr lang="en-US" sz="2800" dirty="0"/>
            <a:t>Contact the Chair:</a:t>
          </a:r>
        </a:p>
        <a:p>
          <a:r>
            <a:rPr lang="en-US" sz="2700" dirty="0">
              <a:hlinkClick xmlns:r="http://schemas.openxmlformats.org/officeDocument/2006/relationships" r:id="rId1"/>
            </a:rPr>
            <a:t>Lisa.AshenbrennerHunt@Wisconsin.gov</a:t>
          </a:r>
          <a:r>
            <a:rPr lang="en-US" sz="2700" dirty="0"/>
            <a:t>  </a:t>
          </a:r>
        </a:p>
      </dgm:t>
    </dgm:pt>
    <dgm:pt modelId="{CDBAA514-F965-4969-B05E-5F4F5CF22AC1}" type="parTrans" cxnId="{610D60D3-9546-436B-AAEF-04A9B4337062}">
      <dgm:prSet/>
      <dgm:spPr/>
      <dgm:t>
        <a:bodyPr/>
        <a:lstStyle/>
        <a:p>
          <a:endParaRPr lang="en-US"/>
        </a:p>
      </dgm:t>
    </dgm:pt>
    <dgm:pt modelId="{FC44AA25-1DD0-4D8B-8A92-DA6015553EB0}" type="sibTrans" cxnId="{610D60D3-9546-436B-AAEF-04A9B4337062}">
      <dgm:prSet/>
      <dgm:spPr/>
      <dgm:t>
        <a:bodyPr/>
        <a:lstStyle/>
        <a:p>
          <a:endParaRPr lang="en-US"/>
        </a:p>
      </dgm:t>
    </dgm:pt>
    <dgm:pt modelId="{66825382-4A01-413B-B60C-0C3FEE12C18E}" type="pres">
      <dgm:prSet presAssocID="{E20166AA-8DC1-499F-9BBA-5480EA326D6C}" presName="linear" presStyleCnt="0">
        <dgm:presLayoutVars>
          <dgm:animLvl val="lvl"/>
          <dgm:resizeHandles val="exact"/>
        </dgm:presLayoutVars>
      </dgm:prSet>
      <dgm:spPr/>
    </dgm:pt>
    <dgm:pt modelId="{18E7FDC5-CC82-49E6-91CD-682D9893BFB0}" type="pres">
      <dgm:prSet presAssocID="{F78D1F02-0C0A-45AA-8709-5E9727037A67}" presName="parentText" presStyleLbl="node1" presStyleIdx="0" presStyleCnt="2" custScaleY="138969">
        <dgm:presLayoutVars>
          <dgm:chMax val="0"/>
          <dgm:bulletEnabled val="1"/>
        </dgm:presLayoutVars>
      </dgm:prSet>
      <dgm:spPr/>
    </dgm:pt>
    <dgm:pt modelId="{059B9EDF-45E3-4DEE-BCD0-682F7FF57CE6}" type="pres">
      <dgm:prSet presAssocID="{01A317D4-22DA-4D46-B97D-6B7351BEB425}" presName="spacer" presStyleCnt="0"/>
      <dgm:spPr/>
    </dgm:pt>
    <dgm:pt modelId="{3198E1CD-EEC3-482D-B6D5-9EAE024007E7}" type="pres">
      <dgm:prSet presAssocID="{699C33B3-A0CF-4F60-AE65-7FB3A3ABF103}" presName="parentText" presStyleLbl="node1" presStyleIdx="1" presStyleCnt="2" custScaleY="150077">
        <dgm:presLayoutVars>
          <dgm:chMax val="0"/>
          <dgm:bulletEnabled val="1"/>
        </dgm:presLayoutVars>
      </dgm:prSet>
      <dgm:spPr/>
    </dgm:pt>
  </dgm:ptLst>
  <dgm:cxnLst>
    <dgm:cxn modelId="{10786846-D00F-4B3C-AE55-2029FA436DB4}" type="presOf" srcId="{E20166AA-8DC1-499F-9BBA-5480EA326D6C}" destId="{66825382-4A01-413B-B60C-0C3FEE12C18E}" srcOrd="0" destOrd="0" presId="urn:microsoft.com/office/officeart/2005/8/layout/vList2"/>
    <dgm:cxn modelId="{6E1195A1-B316-47A5-9230-2D38EF51DF05}" type="presOf" srcId="{F78D1F02-0C0A-45AA-8709-5E9727037A67}" destId="{18E7FDC5-CC82-49E6-91CD-682D9893BFB0}" srcOrd="0" destOrd="0" presId="urn:microsoft.com/office/officeart/2005/8/layout/vList2"/>
    <dgm:cxn modelId="{66235BC5-203A-413E-8340-9FD58FBBC799}" srcId="{E20166AA-8DC1-499F-9BBA-5480EA326D6C}" destId="{F78D1F02-0C0A-45AA-8709-5E9727037A67}" srcOrd="0" destOrd="0" parTransId="{D0F22305-5F9A-430A-A313-CDBD30E294FF}" sibTransId="{01A317D4-22DA-4D46-B97D-6B7351BEB425}"/>
    <dgm:cxn modelId="{1A8A20C7-EB1D-4281-B014-59583CFF9F63}" type="presOf" srcId="{699C33B3-A0CF-4F60-AE65-7FB3A3ABF103}" destId="{3198E1CD-EEC3-482D-B6D5-9EAE024007E7}" srcOrd="0" destOrd="0" presId="urn:microsoft.com/office/officeart/2005/8/layout/vList2"/>
    <dgm:cxn modelId="{610D60D3-9546-436B-AAEF-04A9B4337062}" srcId="{E20166AA-8DC1-499F-9BBA-5480EA326D6C}" destId="{699C33B3-A0CF-4F60-AE65-7FB3A3ABF103}" srcOrd="1" destOrd="0" parTransId="{CDBAA514-F965-4969-B05E-5F4F5CF22AC1}" sibTransId="{FC44AA25-1DD0-4D8B-8A92-DA6015553EB0}"/>
    <dgm:cxn modelId="{2A0F9D2D-8C79-4B8E-AB67-A857454F3AA7}" type="presParOf" srcId="{66825382-4A01-413B-B60C-0C3FEE12C18E}" destId="{18E7FDC5-CC82-49E6-91CD-682D9893BFB0}" srcOrd="0" destOrd="0" presId="urn:microsoft.com/office/officeart/2005/8/layout/vList2"/>
    <dgm:cxn modelId="{41D1993F-44D6-4DB5-96E6-9E1AEFB5D113}" type="presParOf" srcId="{66825382-4A01-413B-B60C-0C3FEE12C18E}" destId="{059B9EDF-45E3-4DEE-BCD0-682F7FF57CE6}" srcOrd="1" destOrd="0" presId="urn:microsoft.com/office/officeart/2005/8/layout/vList2"/>
    <dgm:cxn modelId="{FF0B3278-0B38-4A20-8CA8-257CDE76FDF5}" type="presParOf" srcId="{66825382-4A01-413B-B60C-0C3FEE12C18E}" destId="{3198E1CD-EEC3-482D-B6D5-9EAE024007E7}"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27C3A6-70E6-48EE-A7E9-AB7110C926DC}"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141B364-6C4C-4344-8C4E-DFD931F081A9}">
      <dgm:prSet/>
      <dgm:spPr/>
      <dgm:t>
        <a:bodyPr/>
        <a:lstStyle/>
        <a:p>
          <a:r>
            <a:rPr lang="en-US" dirty="0"/>
            <a:t>SBEAPs/SBOs provide on-the-ground assistance to small businesses in communities with EJ concerns. Businesses may be owned by and/or employ members of these communities. </a:t>
          </a:r>
        </a:p>
      </dgm:t>
    </dgm:pt>
    <dgm:pt modelId="{54282A57-AD1E-46E8-B644-9C2F0CEED54D}" type="parTrans" cxnId="{6324E321-6DC5-429B-B912-6545A93B9DC8}">
      <dgm:prSet/>
      <dgm:spPr/>
      <dgm:t>
        <a:bodyPr/>
        <a:lstStyle/>
        <a:p>
          <a:endParaRPr lang="en-US"/>
        </a:p>
      </dgm:t>
    </dgm:pt>
    <dgm:pt modelId="{9E2B41C2-4B3B-4265-942A-43102D7784DD}" type="sibTrans" cxnId="{6324E321-6DC5-429B-B912-6545A93B9DC8}">
      <dgm:prSet/>
      <dgm:spPr/>
      <dgm:t>
        <a:bodyPr/>
        <a:lstStyle/>
        <a:p>
          <a:endParaRPr lang="en-US"/>
        </a:p>
      </dgm:t>
    </dgm:pt>
    <dgm:pt modelId="{8091D0B9-2622-429D-81E8-D5D859EEC56E}">
      <dgm:prSet/>
      <dgm:spPr/>
      <dgm:t>
        <a:bodyPr/>
        <a:lstStyle/>
        <a:p>
          <a:r>
            <a:rPr lang="en-US" dirty="0"/>
            <a:t>Small business want to know how they’ll be affected. </a:t>
          </a:r>
        </a:p>
      </dgm:t>
    </dgm:pt>
    <dgm:pt modelId="{AEEDCA30-670E-4F54-B17C-569B9ACFF67A}" type="parTrans" cxnId="{37DDE180-92A5-4139-8FC1-E943F5FBD0B5}">
      <dgm:prSet/>
      <dgm:spPr/>
      <dgm:t>
        <a:bodyPr/>
        <a:lstStyle/>
        <a:p>
          <a:endParaRPr lang="en-US"/>
        </a:p>
      </dgm:t>
    </dgm:pt>
    <dgm:pt modelId="{8FB2F757-43C3-4DA5-BB56-3F825D127547}" type="sibTrans" cxnId="{37DDE180-92A5-4139-8FC1-E943F5FBD0B5}">
      <dgm:prSet/>
      <dgm:spPr/>
      <dgm:t>
        <a:bodyPr/>
        <a:lstStyle/>
        <a:p>
          <a:endParaRPr lang="en-US"/>
        </a:p>
      </dgm:t>
    </dgm:pt>
    <dgm:pt modelId="{34917C19-59E2-464A-9D50-3D6E910F824E}">
      <dgm:prSet/>
      <dgm:spPr/>
      <dgm:t>
        <a:bodyPr/>
        <a:lstStyle/>
        <a:p>
          <a:r>
            <a:rPr lang="en-US" dirty="0"/>
            <a:t>Businesses in communities with EJ concerns may see increased enforcement actions. </a:t>
          </a:r>
        </a:p>
      </dgm:t>
    </dgm:pt>
    <dgm:pt modelId="{A69C86F3-9145-497E-AFDC-5E5A7A0AE823}" type="parTrans" cxnId="{A0AA1040-1E22-461D-948D-468AF7238424}">
      <dgm:prSet/>
      <dgm:spPr/>
      <dgm:t>
        <a:bodyPr/>
        <a:lstStyle/>
        <a:p>
          <a:endParaRPr lang="en-US"/>
        </a:p>
      </dgm:t>
    </dgm:pt>
    <dgm:pt modelId="{D48C58D8-76C5-4009-80E7-F57ACB7FC4A8}" type="sibTrans" cxnId="{A0AA1040-1E22-461D-948D-468AF7238424}">
      <dgm:prSet/>
      <dgm:spPr/>
      <dgm:t>
        <a:bodyPr/>
        <a:lstStyle/>
        <a:p>
          <a:endParaRPr lang="en-US"/>
        </a:p>
      </dgm:t>
    </dgm:pt>
    <dgm:pt modelId="{68F52438-373B-4D7B-85AF-2833B05D7E8D}">
      <dgm:prSet/>
      <dgm:spPr/>
      <dgm:t>
        <a:bodyPr/>
        <a:lstStyle/>
        <a:p>
          <a:r>
            <a:rPr lang="en-US" dirty="0"/>
            <a:t>EJ concerns may influence permitting decisions. </a:t>
          </a:r>
        </a:p>
      </dgm:t>
    </dgm:pt>
    <dgm:pt modelId="{116A994D-1543-4BE5-AC30-A90A9B06114B}" type="parTrans" cxnId="{CB7D95D5-88D9-4B0C-B6E9-6406A2F07961}">
      <dgm:prSet/>
      <dgm:spPr/>
      <dgm:t>
        <a:bodyPr/>
        <a:lstStyle/>
        <a:p>
          <a:endParaRPr lang="en-US"/>
        </a:p>
      </dgm:t>
    </dgm:pt>
    <dgm:pt modelId="{2A38F54B-7403-47FF-A5DE-0EE6B2DF6970}" type="sibTrans" cxnId="{CB7D95D5-88D9-4B0C-B6E9-6406A2F07961}">
      <dgm:prSet/>
      <dgm:spPr/>
      <dgm:t>
        <a:bodyPr/>
        <a:lstStyle/>
        <a:p>
          <a:endParaRPr lang="en-US"/>
        </a:p>
      </dgm:t>
    </dgm:pt>
    <dgm:pt modelId="{524D5C6B-0BBD-4E70-9BBE-ADC5F9CB111A}">
      <dgm:prSet/>
      <dgm:spPr/>
      <dgm:t>
        <a:bodyPr/>
        <a:lstStyle/>
        <a:p>
          <a:r>
            <a:rPr lang="en-US" dirty="0"/>
            <a:t>This subcommittee looks for ways that small business assistance providers can integrate EJ considerations into their everyday work to reduce the burden on underserved communities while supporting small businesses in those communities. </a:t>
          </a:r>
        </a:p>
      </dgm:t>
    </dgm:pt>
    <dgm:pt modelId="{DAB52275-755B-422F-8EFB-021397C5C559}" type="parTrans" cxnId="{E0BD329D-269D-42A3-91B0-AF2F760460C2}">
      <dgm:prSet/>
      <dgm:spPr/>
      <dgm:t>
        <a:bodyPr/>
        <a:lstStyle/>
        <a:p>
          <a:endParaRPr lang="en-US"/>
        </a:p>
      </dgm:t>
    </dgm:pt>
    <dgm:pt modelId="{571347AA-083F-4D9D-BCEA-FF8AE7A12390}" type="sibTrans" cxnId="{E0BD329D-269D-42A3-91B0-AF2F760460C2}">
      <dgm:prSet/>
      <dgm:spPr/>
      <dgm:t>
        <a:bodyPr/>
        <a:lstStyle/>
        <a:p>
          <a:endParaRPr lang="en-US"/>
        </a:p>
      </dgm:t>
    </dgm:pt>
    <dgm:pt modelId="{2E49488E-85BA-418A-96E4-69F3B98ED180}">
      <dgm:prSet/>
      <dgm:spPr/>
      <dgm:t>
        <a:bodyPr/>
        <a:lstStyle/>
        <a:p>
          <a:endParaRPr lang="en-US" dirty="0"/>
        </a:p>
      </dgm:t>
    </dgm:pt>
    <dgm:pt modelId="{922B950F-542A-4D4A-A058-24675FEED87A}" type="parTrans" cxnId="{9BE6758A-AF08-40EB-8FBC-1EEA9D25E140}">
      <dgm:prSet/>
      <dgm:spPr/>
      <dgm:t>
        <a:bodyPr/>
        <a:lstStyle/>
        <a:p>
          <a:endParaRPr lang="en-US"/>
        </a:p>
      </dgm:t>
    </dgm:pt>
    <dgm:pt modelId="{EC82DB3F-50E4-48A4-8BFF-563CD3DE315D}" type="sibTrans" cxnId="{9BE6758A-AF08-40EB-8FBC-1EEA9D25E140}">
      <dgm:prSet/>
      <dgm:spPr/>
      <dgm:t>
        <a:bodyPr/>
        <a:lstStyle/>
        <a:p>
          <a:endParaRPr lang="en-US"/>
        </a:p>
      </dgm:t>
    </dgm:pt>
    <dgm:pt modelId="{7B118919-37D1-4167-9117-4B7C5A4DCD6E}" type="pres">
      <dgm:prSet presAssocID="{7527C3A6-70E6-48EE-A7E9-AB7110C926DC}" presName="linear" presStyleCnt="0">
        <dgm:presLayoutVars>
          <dgm:animLvl val="lvl"/>
          <dgm:resizeHandles val="exact"/>
        </dgm:presLayoutVars>
      </dgm:prSet>
      <dgm:spPr/>
    </dgm:pt>
    <dgm:pt modelId="{244E3E3F-7287-4FBF-8872-4401DE887C00}" type="pres">
      <dgm:prSet presAssocID="{0141B364-6C4C-4344-8C4E-DFD931F081A9}" presName="parentText" presStyleLbl="node1" presStyleIdx="0" presStyleCnt="1">
        <dgm:presLayoutVars>
          <dgm:chMax val="0"/>
          <dgm:bulletEnabled val="1"/>
        </dgm:presLayoutVars>
      </dgm:prSet>
      <dgm:spPr/>
    </dgm:pt>
    <dgm:pt modelId="{E2A5118D-2A66-40BB-BFC0-9EE82325DD47}" type="pres">
      <dgm:prSet presAssocID="{0141B364-6C4C-4344-8C4E-DFD931F081A9}" presName="childText" presStyleLbl="revTx" presStyleIdx="0" presStyleCnt="1" custScaleY="93600">
        <dgm:presLayoutVars>
          <dgm:bulletEnabled val="1"/>
        </dgm:presLayoutVars>
      </dgm:prSet>
      <dgm:spPr/>
    </dgm:pt>
  </dgm:ptLst>
  <dgm:cxnLst>
    <dgm:cxn modelId="{A134AF08-4C0F-4888-A7EF-9B79E2773E0C}" type="presOf" srcId="{8091D0B9-2622-429D-81E8-D5D859EEC56E}" destId="{E2A5118D-2A66-40BB-BFC0-9EE82325DD47}" srcOrd="0" destOrd="1" presId="urn:microsoft.com/office/officeart/2005/8/layout/vList2"/>
    <dgm:cxn modelId="{75B97620-FF5D-4AD8-9A3F-51A1601FE40D}" type="presOf" srcId="{68F52438-373B-4D7B-85AF-2833B05D7E8D}" destId="{E2A5118D-2A66-40BB-BFC0-9EE82325DD47}" srcOrd="0" destOrd="3" presId="urn:microsoft.com/office/officeart/2005/8/layout/vList2"/>
    <dgm:cxn modelId="{6324E321-6DC5-429B-B912-6545A93B9DC8}" srcId="{7527C3A6-70E6-48EE-A7E9-AB7110C926DC}" destId="{0141B364-6C4C-4344-8C4E-DFD931F081A9}" srcOrd="0" destOrd="0" parTransId="{54282A57-AD1E-46E8-B644-9C2F0CEED54D}" sibTransId="{9E2B41C2-4B3B-4265-942A-43102D7784DD}"/>
    <dgm:cxn modelId="{A0AA1040-1E22-461D-948D-468AF7238424}" srcId="{0141B364-6C4C-4344-8C4E-DFD931F081A9}" destId="{34917C19-59E2-464A-9D50-3D6E910F824E}" srcOrd="2" destOrd="0" parTransId="{A69C86F3-9145-497E-AFDC-5E5A7A0AE823}" sibTransId="{D48C58D8-76C5-4009-80E7-F57ACB7FC4A8}"/>
    <dgm:cxn modelId="{143A5A63-2A40-465F-A1B6-8C43A84BBA21}" type="presOf" srcId="{7527C3A6-70E6-48EE-A7E9-AB7110C926DC}" destId="{7B118919-37D1-4167-9117-4B7C5A4DCD6E}" srcOrd="0" destOrd="0" presId="urn:microsoft.com/office/officeart/2005/8/layout/vList2"/>
    <dgm:cxn modelId="{43B2B143-06E5-49FB-8F3F-DAB57CE6AE88}" type="presOf" srcId="{2E49488E-85BA-418A-96E4-69F3B98ED180}" destId="{E2A5118D-2A66-40BB-BFC0-9EE82325DD47}" srcOrd="0" destOrd="0" presId="urn:microsoft.com/office/officeart/2005/8/layout/vList2"/>
    <dgm:cxn modelId="{2820777D-CB44-4D0F-B354-61BFB918E0FB}" type="presOf" srcId="{34917C19-59E2-464A-9D50-3D6E910F824E}" destId="{E2A5118D-2A66-40BB-BFC0-9EE82325DD47}" srcOrd="0" destOrd="2" presId="urn:microsoft.com/office/officeart/2005/8/layout/vList2"/>
    <dgm:cxn modelId="{37DDE180-92A5-4139-8FC1-E943F5FBD0B5}" srcId="{0141B364-6C4C-4344-8C4E-DFD931F081A9}" destId="{8091D0B9-2622-429D-81E8-D5D859EEC56E}" srcOrd="1" destOrd="0" parTransId="{AEEDCA30-670E-4F54-B17C-569B9ACFF67A}" sibTransId="{8FB2F757-43C3-4DA5-BB56-3F825D127547}"/>
    <dgm:cxn modelId="{9BE6758A-AF08-40EB-8FBC-1EEA9D25E140}" srcId="{0141B364-6C4C-4344-8C4E-DFD931F081A9}" destId="{2E49488E-85BA-418A-96E4-69F3B98ED180}" srcOrd="0" destOrd="0" parTransId="{922B950F-542A-4D4A-A058-24675FEED87A}" sibTransId="{EC82DB3F-50E4-48A4-8BFF-563CD3DE315D}"/>
    <dgm:cxn modelId="{DA33589B-2156-435F-9FD3-0357E393B6C0}" type="presOf" srcId="{0141B364-6C4C-4344-8C4E-DFD931F081A9}" destId="{244E3E3F-7287-4FBF-8872-4401DE887C00}" srcOrd="0" destOrd="0" presId="urn:microsoft.com/office/officeart/2005/8/layout/vList2"/>
    <dgm:cxn modelId="{E0BD329D-269D-42A3-91B0-AF2F760460C2}" srcId="{0141B364-6C4C-4344-8C4E-DFD931F081A9}" destId="{524D5C6B-0BBD-4E70-9BBE-ADC5F9CB111A}" srcOrd="4" destOrd="0" parTransId="{DAB52275-755B-422F-8EFB-021397C5C559}" sibTransId="{571347AA-083F-4D9D-BCEA-FF8AE7A12390}"/>
    <dgm:cxn modelId="{39E03D9D-FF43-47D5-8008-8DE627718CAC}" type="presOf" srcId="{524D5C6B-0BBD-4E70-9BBE-ADC5F9CB111A}" destId="{E2A5118D-2A66-40BB-BFC0-9EE82325DD47}" srcOrd="0" destOrd="4" presId="urn:microsoft.com/office/officeart/2005/8/layout/vList2"/>
    <dgm:cxn modelId="{CB7D95D5-88D9-4B0C-B6E9-6406A2F07961}" srcId="{0141B364-6C4C-4344-8C4E-DFD931F081A9}" destId="{68F52438-373B-4D7B-85AF-2833B05D7E8D}" srcOrd="3" destOrd="0" parTransId="{116A994D-1543-4BE5-AC30-A90A9B06114B}" sibTransId="{2A38F54B-7403-47FF-A5DE-0EE6B2DF6970}"/>
    <dgm:cxn modelId="{CAD6BF85-DF13-45EC-A0E0-397346F8CD94}" type="presParOf" srcId="{7B118919-37D1-4167-9117-4B7C5A4DCD6E}" destId="{244E3E3F-7287-4FBF-8872-4401DE887C00}" srcOrd="0" destOrd="0" presId="urn:microsoft.com/office/officeart/2005/8/layout/vList2"/>
    <dgm:cxn modelId="{03543EE4-A262-43C5-B8CE-6B48008458BC}" type="presParOf" srcId="{7B118919-37D1-4167-9117-4B7C5A4DCD6E}" destId="{E2A5118D-2A66-40BB-BFC0-9EE82325DD47}"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E7FDC5-CC82-49E6-91CD-682D9893BFB0}">
      <dsp:nvSpPr>
        <dsp:cNvPr id="0" name=""/>
        <dsp:cNvSpPr/>
      </dsp:nvSpPr>
      <dsp:spPr>
        <a:xfrm>
          <a:off x="0" y="1"/>
          <a:ext cx="6263640" cy="26078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1" kern="1200" dirty="0"/>
            <a:t>Mission: </a:t>
          </a:r>
          <a:r>
            <a:rPr lang="en-US" sz="2800" b="1" i="1" kern="1200" dirty="0"/>
            <a:t>Explore how SBEAPs/SBOs can address EJ concerns in their states through small business assistance</a:t>
          </a:r>
          <a:r>
            <a:rPr lang="en-US" sz="1800" b="1" i="1" kern="1200" dirty="0"/>
            <a:t>.</a:t>
          </a:r>
          <a:endParaRPr lang="en-US" sz="1800" kern="1200" dirty="0"/>
        </a:p>
      </dsp:txBody>
      <dsp:txXfrm>
        <a:off x="127302" y="127303"/>
        <a:ext cx="6009036" cy="2353196"/>
      </dsp:txXfrm>
    </dsp:sp>
    <dsp:sp modelId="{3198E1CD-EEC3-482D-B6D5-9EAE024007E7}">
      <dsp:nvSpPr>
        <dsp:cNvPr id="0" name=""/>
        <dsp:cNvSpPr/>
      </dsp:nvSpPr>
      <dsp:spPr>
        <a:xfrm>
          <a:off x="0" y="2688441"/>
          <a:ext cx="6263640" cy="281624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Get involved!</a:t>
          </a:r>
        </a:p>
        <a:p>
          <a:pPr marL="0" lvl="0" indent="0" algn="l" defTabSz="1244600">
            <a:lnSpc>
              <a:spcPct val="90000"/>
            </a:lnSpc>
            <a:spcBef>
              <a:spcPct val="0"/>
            </a:spcBef>
            <a:spcAft>
              <a:spcPct val="35000"/>
            </a:spcAft>
            <a:buNone/>
          </a:pPr>
          <a:r>
            <a:rPr lang="en-US" sz="2800" kern="1200" dirty="0"/>
            <a:t>Contact the Chair:</a:t>
          </a:r>
        </a:p>
        <a:p>
          <a:pPr marL="0" lvl="0" indent="0" algn="l" defTabSz="1244600">
            <a:lnSpc>
              <a:spcPct val="90000"/>
            </a:lnSpc>
            <a:spcBef>
              <a:spcPct val="0"/>
            </a:spcBef>
            <a:spcAft>
              <a:spcPct val="35000"/>
            </a:spcAft>
            <a:buNone/>
          </a:pPr>
          <a:r>
            <a:rPr lang="en-US" sz="2700" kern="1200" dirty="0">
              <a:hlinkClick xmlns:r="http://schemas.openxmlformats.org/officeDocument/2006/relationships" r:id="rId1"/>
            </a:rPr>
            <a:t>Lisa.AshenbrennerHunt@Wisconsin.gov</a:t>
          </a:r>
          <a:r>
            <a:rPr lang="en-US" sz="2700" kern="1200" dirty="0"/>
            <a:t>  </a:t>
          </a:r>
        </a:p>
      </dsp:txBody>
      <dsp:txXfrm>
        <a:off x="137478" y="2825919"/>
        <a:ext cx="5988684" cy="25412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4E3E3F-7287-4FBF-8872-4401DE887C00}">
      <dsp:nvSpPr>
        <dsp:cNvPr id="0" name=""/>
        <dsp:cNvSpPr/>
      </dsp:nvSpPr>
      <dsp:spPr>
        <a:xfrm>
          <a:off x="0" y="375136"/>
          <a:ext cx="6263640" cy="23376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dirty="0"/>
            <a:t>SBEAPs/SBOs provide on-the-ground assistance to small businesses in communities with EJ concerns. Businesses may be owned by and/or employ members of these communities. </a:t>
          </a:r>
        </a:p>
      </dsp:txBody>
      <dsp:txXfrm>
        <a:off x="114115" y="489251"/>
        <a:ext cx="6035410" cy="2109430"/>
      </dsp:txXfrm>
    </dsp:sp>
    <dsp:sp modelId="{E2A5118D-2A66-40BB-BFC0-9EE82325DD47}">
      <dsp:nvSpPr>
        <dsp:cNvPr id="0" name=""/>
        <dsp:cNvSpPr/>
      </dsp:nvSpPr>
      <dsp:spPr>
        <a:xfrm>
          <a:off x="0" y="2712796"/>
          <a:ext cx="6263640" cy="33480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33020" rIns="184912" bIns="33020" numCol="1" spcCol="1270" anchor="t" anchorCtr="0">
          <a:noAutofit/>
        </a:bodyPr>
        <a:lstStyle/>
        <a:p>
          <a:pPr marL="228600" lvl="1" indent="-228600" algn="l" defTabSz="889000">
            <a:lnSpc>
              <a:spcPct val="90000"/>
            </a:lnSpc>
            <a:spcBef>
              <a:spcPct val="0"/>
            </a:spcBef>
            <a:spcAft>
              <a:spcPct val="20000"/>
            </a:spcAft>
            <a:buChar char="•"/>
          </a:pPr>
          <a:endParaRPr lang="en-US" sz="2000" kern="1200" dirty="0"/>
        </a:p>
        <a:p>
          <a:pPr marL="228600" lvl="1" indent="-228600" algn="l" defTabSz="889000">
            <a:lnSpc>
              <a:spcPct val="90000"/>
            </a:lnSpc>
            <a:spcBef>
              <a:spcPct val="0"/>
            </a:spcBef>
            <a:spcAft>
              <a:spcPct val="20000"/>
            </a:spcAft>
            <a:buChar char="•"/>
          </a:pPr>
          <a:r>
            <a:rPr lang="en-US" sz="2000" kern="1200" dirty="0"/>
            <a:t>Small business want to know how they’ll be affected. </a:t>
          </a:r>
        </a:p>
        <a:p>
          <a:pPr marL="228600" lvl="1" indent="-228600" algn="l" defTabSz="889000">
            <a:lnSpc>
              <a:spcPct val="90000"/>
            </a:lnSpc>
            <a:spcBef>
              <a:spcPct val="0"/>
            </a:spcBef>
            <a:spcAft>
              <a:spcPct val="20000"/>
            </a:spcAft>
            <a:buChar char="•"/>
          </a:pPr>
          <a:r>
            <a:rPr lang="en-US" sz="2000" kern="1200" dirty="0"/>
            <a:t>Businesses in communities with EJ concerns may see increased enforcement actions. </a:t>
          </a:r>
        </a:p>
        <a:p>
          <a:pPr marL="228600" lvl="1" indent="-228600" algn="l" defTabSz="889000">
            <a:lnSpc>
              <a:spcPct val="90000"/>
            </a:lnSpc>
            <a:spcBef>
              <a:spcPct val="0"/>
            </a:spcBef>
            <a:spcAft>
              <a:spcPct val="20000"/>
            </a:spcAft>
            <a:buChar char="•"/>
          </a:pPr>
          <a:r>
            <a:rPr lang="en-US" sz="2000" kern="1200" dirty="0"/>
            <a:t>EJ concerns may influence permitting decisions. </a:t>
          </a:r>
        </a:p>
        <a:p>
          <a:pPr marL="228600" lvl="1" indent="-228600" algn="l" defTabSz="889000">
            <a:lnSpc>
              <a:spcPct val="90000"/>
            </a:lnSpc>
            <a:spcBef>
              <a:spcPct val="0"/>
            </a:spcBef>
            <a:spcAft>
              <a:spcPct val="20000"/>
            </a:spcAft>
            <a:buChar char="•"/>
          </a:pPr>
          <a:r>
            <a:rPr lang="en-US" sz="2000" kern="1200" dirty="0"/>
            <a:t>This subcommittee looks for ways that small business assistance providers can integrate EJ considerations into their everyday work to reduce the burden on underserved communities while supporting small businesses in those communities. </a:t>
          </a:r>
        </a:p>
      </dsp:txBody>
      <dsp:txXfrm>
        <a:off x="0" y="2712796"/>
        <a:ext cx="6263640" cy="334803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E69B65-FA97-4BE6-818E-320C84CEC00D}" type="datetimeFigureOut">
              <a:rPr lang="en-US" smtClean="0"/>
              <a:t>3/16/2023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CDB195-2B48-40DA-9E1F-A122B92219C5}" type="slidenum">
              <a:rPr lang="en-US" smtClean="0"/>
              <a:t>‹#›</a:t>
            </a:fld>
            <a:endParaRPr lang="en-US"/>
          </a:p>
        </p:txBody>
      </p:sp>
    </p:spTree>
    <p:extLst>
      <p:ext uri="{BB962C8B-B14F-4D97-AF65-F5344CB8AC3E}">
        <p14:creationId xmlns:p14="http://schemas.microsoft.com/office/powerpoint/2010/main" val="3917421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screeningtool.geoplatform.gov/en/#3/33.47/-97.5"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CDB195-2B48-40DA-9E1F-A122B92219C5}" type="slidenum">
              <a:rPr lang="en-US" smtClean="0"/>
              <a:t>1</a:t>
            </a:fld>
            <a:endParaRPr lang="en-US"/>
          </a:p>
        </p:txBody>
      </p:sp>
    </p:spTree>
    <p:extLst>
      <p:ext uri="{BB962C8B-B14F-4D97-AF65-F5344CB8AC3E}">
        <p14:creationId xmlns:p14="http://schemas.microsoft.com/office/powerpoint/2010/main" val="1219324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Became permanent subcommittee Sept 2022. </a:t>
            </a:r>
          </a:p>
          <a:p>
            <a:pPr marL="171450" indent="-171450">
              <a:buFont typeface="Arial" panose="020B0604020202020204" pitchFamily="34" charset="0"/>
              <a:buChar char="•"/>
            </a:pPr>
            <a:r>
              <a:rPr lang="en-US" dirty="0"/>
              <a:t>Meets virtually on 2</a:t>
            </a:r>
            <a:r>
              <a:rPr lang="en-US" baseline="30000" dirty="0"/>
              <a:t>nd</a:t>
            </a:r>
            <a:r>
              <a:rPr lang="en-US" dirty="0"/>
              <a:t> Tuesday each month at 2:00 Eastern. </a:t>
            </a:r>
          </a:p>
          <a:p>
            <a:pPr marL="171450" indent="-171450">
              <a:buFont typeface="Arial" panose="020B0604020202020204" pitchFamily="34" charset="0"/>
              <a:buChar char="•"/>
            </a:pPr>
            <a:r>
              <a:rPr lang="en-US" dirty="0"/>
              <a:t>Interested in getting involved? Contact Lisa Ashenbrenner Hunt, subcommittee chair, for more info</a:t>
            </a:r>
          </a:p>
        </p:txBody>
      </p:sp>
      <p:sp>
        <p:nvSpPr>
          <p:cNvPr id="4" name="Slide Number Placeholder 3"/>
          <p:cNvSpPr>
            <a:spLocks noGrp="1"/>
          </p:cNvSpPr>
          <p:nvPr>
            <p:ph type="sldNum" sz="quarter" idx="5"/>
          </p:nvPr>
        </p:nvSpPr>
        <p:spPr/>
        <p:txBody>
          <a:bodyPr/>
          <a:lstStyle/>
          <a:p>
            <a:fld id="{0FCDB195-2B48-40DA-9E1F-A122B92219C5}" type="slidenum">
              <a:rPr lang="en-US" smtClean="0"/>
              <a:t>2</a:t>
            </a:fld>
            <a:endParaRPr lang="en-US"/>
          </a:p>
        </p:txBody>
      </p:sp>
    </p:spTree>
    <p:extLst>
      <p:ext uri="{BB962C8B-B14F-4D97-AF65-F5344CB8AC3E}">
        <p14:creationId xmlns:p14="http://schemas.microsoft.com/office/powerpoint/2010/main" val="855693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EJ is a priority for EPA and all federal agencies. </a:t>
            </a:r>
          </a:p>
        </p:txBody>
      </p:sp>
      <p:sp>
        <p:nvSpPr>
          <p:cNvPr id="4" name="Slide Number Placeholder 3"/>
          <p:cNvSpPr>
            <a:spLocks noGrp="1"/>
          </p:cNvSpPr>
          <p:nvPr>
            <p:ph type="sldNum" sz="quarter" idx="5"/>
          </p:nvPr>
        </p:nvSpPr>
        <p:spPr/>
        <p:txBody>
          <a:bodyPr/>
          <a:lstStyle/>
          <a:p>
            <a:fld id="{0FCDB195-2B48-40DA-9E1F-A122B92219C5}" type="slidenum">
              <a:rPr lang="en-US" smtClean="0"/>
              <a:t>3</a:t>
            </a:fld>
            <a:endParaRPr lang="en-US"/>
          </a:p>
        </p:txBody>
      </p:sp>
    </p:spTree>
    <p:extLst>
      <p:ext uri="{BB962C8B-B14F-4D97-AF65-F5344CB8AC3E}">
        <p14:creationId xmlns:p14="http://schemas.microsoft.com/office/powerpoint/2010/main" val="241707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CDB195-2B48-40DA-9E1F-A122B92219C5}" type="slidenum">
              <a:rPr lang="en-US" smtClean="0"/>
              <a:t>4</a:t>
            </a:fld>
            <a:endParaRPr lang="en-US"/>
          </a:p>
        </p:txBody>
      </p:sp>
    </p:spTree>
    <p:extLst>
      <p:ext uri="{BB962C8B-B14F-4D97-AF65-F5344CB8AC3E}">
        <p14:creationId xmlns:p14="http://schemas.microsoft.com/office/powerpoint/2010/main" val="3838680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Learn about environmental justice </a:t>
            </a:r>
            <a:r>
              <a:rPr lang="en-US" dirty="0"/>
              <a:t>– recordings of EPA and other speakers</a:t>
            </a:r>
          </a:p>
          <a:p>
            <a:r>
              <a:rPr lang="en-US" b="1" dirty="0"/>
              <a:t>Environmental justice meeting records </a:t>
            </a:r>
            <a:r>
              <a:rPr lang="en-US" dirty="0"/>
              <a:t>– combined minutes from calls</a:t>
            </a:r>
          </a:p>
          <a:p>
            <a:pPr>
              <a:lnSpc>
                <a:spcPct val="120000"/>
              </a:lnSpc>
            </a:pPr>
            <a:r>
              <a:rPr lang="en-US" b="1" dirty="0"/>
              <a:t>National Environmental Justice Advisory Council (NEJAC) involvement </a:t>
            </a:r>
            <a:r>
              <a:rPr lang="en-US" dirty="0"/>
              <a:t>– info coming soon, NSC is supporting a nominee to represent SBEAPs</a:t>
            </a:r>
          </a:p>
          <a:p>
            <a:r>
              <a:rPr lang="en-US" b="1" dirty="0"/>
              <a:t>Environmental justice resources for SBEAPs/SBOs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i="0" kern="1200" dirty="0">
                <a:solidFill>
                  <a:schemeClr val="tx1"/>
                </a:solidFill>
                <a:effectLst/>
                <a:latin typeface="+mn-lt"/>
                <a:ea typeface="+mn-ea"/>
                <a:cs typeface="+mn-cs"/>
                <a:hlinkClick r:id="rId3"/>
              </a:rPr>
              <a:t>Climate and Economic Justice Screening Tool</a:t>
            </a:r>
            <a:r>
              <a:rPr lang="en-US" sz="1200" b="1" i="0" kern="1200" dirty="0">
                <a:solidFill>
                  <a:schemeClr val="tx1"/>
                </a:solidFill>
                <a:effectLst/>
                <a:latin typeface="+mn-lt"/>
                <a:ea typeface="+mn-ea"/>
                <a:cs typeface="+mn-cs"/>
              </a:rPr>
              <a:t> </a:t>
            </a:r>
            <a:r>
              <a:rPr lang="en-US" dirty="0"/>
              <a:t>will be go-to tool for all federal agencies; Interactive map and uses datasets that are indicators of burdens in eight categories: climate change, energy, health, housing, legacy pollution, transportation, water and wastewater, and workforce development.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br>
              <a:rPr lang="en-US" sz="1200" b="0" i="0"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0FCDB195-2B48-40DA-9E1F-A122B92219C5}" type="slidenum">
              <a:rPr lang="en-US" smtClean="0"/>
              <a:t>5</a:t>
            </a:fld>
            <a:endParaRPr lang="en-US"/>
          </a:p>
        </p:txBody>
      </p:sp>
    </p:spTree>
    <p:extLst>
      <p:ext uri="{BB962C8B-B14F-4D97-AF65-F5344CB8AC3E}">
        <p14:creationId xmlns:p14="http://schemas.microsoft.com/office/powerpoint/2010/main" val="3628460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2022 Annual Training Speaker Matthew Tejada – head of EPA EJ office, couple other presentations on web page</a:t>
            </a:r>
          </a:p>
          <a:p>
            <a:pPr marL="171450" indent="-171450">
              <a:buFont typeface="Arial" panose="020B0604020202020204" pitchFamily="34" charset="0"/>
              <a:buChar char="•"/>
            </a:pPr>
            <a:r>
              <a:rPr lang="en-US" dirty="0"/>
              <a:t> Annual report questions</a:t>
            </a:r>
          </a:p>
          <a:p>
            <a:pPr marL="628650" lvl="1" indent="-171450">
              <a:buFont typeface="Arial" panose="020B0604020202020204" pitchFamily="34" charset="0"/>
              <a:buChar char="•"/>
            </a:pPr>
            <a:r>
              <a:rPr lang="en-US" dirty="0"/>
              <a:t>2021 – are you doing any EJ-specific initiatives – most answered no </a:t>
            </a:r>
          </a:p>
          <a:p>
            <a:pPr marL="628650" lvl="1" indent="-171450">
              <a:buFont typeface="Arial" panose="020B0604020202020204" pitchFamily="34" charset="0"/>
              <a:buChar char="•"/>
            </a:pPr>
            <a:r>
              <a:rPr lang="en-US" dirty="0"/>
              <a:t>2022 – Are you tracking technical assistance you provide to customers who are part of a community with EJ concerns or otherwise dealing with EJ issues? How does your agency define communities with EJ concerns? </a:t>
            </a:r>
          </a:p>
        </p:txBody>
      </p:sp>
      <p:sp>
        <p:nvSpPr>
          <p:cNvPr id="4" name="Slide Number Placeholder 3"/>
          <p:cNvSpPr>
            <a:spLocks noGrp="1"/>
          </p:cNvSpPr>
          <p:nvPr>
            <p:ph type="sldNum" sz="quarter" idx="5"/>
          </p:nvPr>
        </p:nvSpPr>
        <p:spPr/>
        <p:txBody>
          <a:bodyPr/>
          <a:lstStyle/>
          <a:p>
            <a:fld id="{0FCDB195-2B48-40DA-9E1F-A122B92219C5}" type="slidenum">
              <a:rPr lang="en-US" smtClean="0"/>
              <a:t>6</a:t>
            </a:fld>
            <a:endParaRPr lang="en-US"/>
          </a:p>
        </p:txBody>
      </p:sp>
    </p:spTree>
    <p:extLst>
      <p:ext uri="{BB962C8B-B14F-4D97-AF65-F5344CB8AC3E}">
        <p14:creationId xmlns:p14="http://schemas.microsoft.com/office/powerpoint/2010/main" val="2975210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EPA’s focus on cumulative impacts could pull in more small businesses, since they’ll looking at all businesses in an impacted community </a:t>
            </a:r>
          </a:p>
        </p:txBody>
      </p:sp>
      <p:sp>
        <p:nvSpPr>
          <p:cNvPr id="4" name="Slide Number Placeholder 3"/>
          <p:cNvSpPr>
            <a:spLocks noGrp="1"/>
          </p:cNvSpPr>
          <p:nvPr>
            <p:ph type="sldNum" sz="quarter" idx="5"/>
          </p:nvPr>
        </p:nvSpPr>
        <p:spPr/>
        <p:txBody>
          <a:bodyPr/>
          <a:lstStyle/>
          <a:p>
            <a:fld id="{0FCDB195-2B48-40DA-9E1F-A122B92219C5}" type="slidenum">
              <a:rPr lang="en-US" smtClean="0"/>
              <a:t>7</a:t>
            </a:fld>
            <a:endParaRPr lang="en-US"/>
          </a:p>
        </p:txBody>
      </p:sp>
    </p:spTree>
    <p:extLst>
      <p:ext uri="{BB962C8B-B14F-4D97-AF65-F5344CB8AC3E}">
        <p14:creationId xmlns:p14="http://schemas.microsoft.com/office/powerpoint/2010/main" val="1491702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CDB195-2B48-40DA-9E1F-A122B92219C5}" type="slidenum">
              <a:rPr lang="en-US" smtClean="0"/>
              <a:t>8</a:t>
            </a:fld>
            <a:endParaRPr lang="en-US"/>
          </a:p>
        </p:txBody>
      </p:sp>
    </p:spTree>
    <p:extLst>
      <p:ext uri="{BB962C8B-B14F-4D97-AF65-F5344CB8AC3E}">
        <p14:creationId xmlns:p14="http://schemas.microsoft.com/office/powerpoint/2010/main" val="2092007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D2616-9EB7-44F6-9218-8F2CF475B2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B7180B-408F-4B89-AA9B-576ED19683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503D8F-6FE6-4F55-A3C9-5C2F3F5ABDEF}"/>
              </a:ext>
            </a:extLst>
          </p:cNvPr>
          <p:cNvSpPr>
            <a:spLocks noGrp="1"/>
          </p:cNvSpPr>
          <p:nvPr>
            <p:ph type="dt" sz="half" idx="10"/>
          </p:nvPr>
        </p:nvSpPr>
        <p:spPr/>
        <p:txBody>
          <a:bodyPr/>
          <a:lstStyle/>
          <a:p>
            <a:fld id="{C7D8B48E-F7C6-446D-AF66-99462893E8F5}" type="datetimeFigureOut">
              <a:rPr lang="en-US" smtClean="0"/>
              <a:t>3/16/2023</a:t>
            </a:fld>
            <a:endParaRPr lang="en-US"/>
          </a:p>
        </p:txBody>
      </p:sp>
      <p:sp>
        <p:nvSpPr>
          <p:cNvPr id="5" name="Footer Placeholder 4">
            <a:extLst>
              <a:ext uri="{FF2B5EF4-FFF2-40B4-BE49-F238E27FC236}">
                <a16:creationId xmlns:a16="http://schemas.microsoft.com/office/drawing/2014/main" id="{DA8CB205-EA98-4D90-B869-AD30D39383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32E12A-9F95-4EE5-A1BE-958AF4134C35}"/>
              </a:ext>
            </a:extLst>
          </p:cNvPr>
          <p:cNvSpPr>
            <a:spLocks noGrp="1"/>
          </p:cNvSpPr>
          <p:nvPr>
            <p:ph type="sldNum" sz="quarter" idx="12"/>
          </p:nvPr>
        </p:nvSpPr>
        <p:spPr/>
        <p:txBody>
          <a:bodyPr/>
          <a:lstStyle/>
          <a:p>
            <a:fld id="{43EBCDF5-7FCB-47FD-AAD3-5A2A59F29CB1}" type="slidenum">
              <a:rPr lang="en-US" smtClean="0"/>
              <a:t>‹#›</a:t>
            </a:fld>
            <a:endParaRPr lang="en-US"/>
          </a:p>
        </p:txBody>
      </p:sp>
    </p:spTree>
    <p:extLst>
      <p:ext uri="{BB962C8B-B14F-4D97-AF65-F5344CB8AC3E}">
        <p14:creationId xmlns:p14="http://schemas.microsoft.com/office/powerpoint/2010/main" val="1173356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E7116-20C7-45BF-BC25-6E601E5B44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F7C208-A367-4907-B6B9-0FEE2C3DFC7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47B215-C499-4D00-A380-ED39E9430468}"/>
              </a:ext>
            </a:extLst>
          </p:cNvPr>
          <p:cNvSpPr>
            <a:spLocks noGrp="1"/>
          </p:cNvSpPr>
          <p:nvPr>
            <p:ph type="dt" sz="half" idx="10"/>
          </p:nvPr>
        </p:nvSpPr>
        <p:spPr/>
        <p:txBody>
          <a:bodyPr/>
          <a:lstStyle/>
          <a:p>
            <a:fld id="{C7D8B48E-F7C6-446D-AF66-99462893E8F5}" type="datetimeFigureOut">
              <a:rPr lang="en-US" smtClean="0"/>
              <a:t>3/16/2023</a:t>
            </a:fld>
            <a:endParaRPr lang="en-US"/>
          </a:p>
        </p:txBody>
      </p:sp>
      <p:sp>
        <p:nvSpPr>
          <p:cNvPr id="5" name="Footer Placeholder 4">
            <a:extLst>
              <a:ext uri="{FF2B5EF4-FFF2-40B4-BE49-F238E27FC236}">
                <a16:creationId xmlns:a16="http://schemas.microsoft.com/office/drawing/2014/main" id="{A5244836-90C8-4A43-A75D-7689B47486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CEB449-1ED8-4DCD-86F8-01B8915D0198}"/>
              </a:ext>
            </a:extLst>
          </p:cNvPr>
          <p:cNvSpPr>
            <a:spLocks noGrp="1"/>
          </p:cNvSpPr>
          <p:nvPr>
            <p:ph type="sldNum" sz="quarter" idx="12"/>
          </p:nvPr>
        </p:nvSpPr>
        <p:spPr/>
        <p:txBody>
          <a:bodyPr/>
          <a:lstStyle/>
          <a:p>
            <a:fld id="{43EBCDF5-7FCB-47FD-AAD3-5A2A59F29CB1}" type="slidenum">
              <a:rPr lang="en-US" smtClean="0"/>
              <a:t>‹#›</a:t>
            </a:fld>
            <a:endParaRPr lang="en-US"/>
          </a:p>
        </p:txBody>
      </p:sp>
    </p:spTree>
    <p:extLst>
      <p:ext uri="{BB962C8B-B14F-4D97-AF65-F5344CB8AC3E}">
        <p14:creationId xmlns:p14="http://schemas.microsoft.com/office/powerpoint/2010/main" val="1645386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72DFC1-E931-4964-8122-72E0A71664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63027F-D64B-451C-BD52-0BECF002C5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251387-92D1-4863-BDB1-C498BFF8CCDF}"/>
              </a:ext>
            </a:extLst>
          </p:cNvPr>
          <p:cNvSpPr>
            <a:spLocks noGrp="1"/>
          </p:cNvSpPr>
          <p:nvPr>
            <p:ph type="dt" sz="half" idx="10"/>
          </p:nvPr>
        </p:nvSpPr>
        <p:spPr/>
        <p:txBody>
          <a:bodyPr/>
          <a:lstStyle/>
          <a:p>
            <a:fld id="{C7D8B48E-F7C6-446D-AF66-99462893E8F5}" type="datetimeFigureOut">
              <a:rPr lang="en-US" smtClean="0"/>
              <a:t>3/16/2023</a:t>
            </a:fld>
            <a:endParaRPr lang="en-US"/>
          </a:p>
        </p:txBody>
      </p:sp>
      <p:sp>
        <p:nvSpPr>
          <p:cNvPr id="5" name="Footer Placeholder 4">
            <a:extLst>
              <a:ext uri="{FF2B5EF4-FFF2-40B4-BE49-F238E27FC236}">
                <a16:creationId xmlns:a16="http://schemas.microsoft.com/office/drawing/2014/main" id="{C1E912B3-EA4F-468C-8DB2-68E0BDF4F7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D7325A-F0C2-4D40-851B-57CD06FCDAF1}"/>
              </a:ext>
            </a:extLst>
          </p:cNvPr>
          <p:cNvSpPr>
            <a:spLocks noGrp="1"/>
          </p:cNvSpPr>
          <p:nvPr>
            <p:ph type="sldNum" sz="quarter" idx="12"/>
          </p:nvPr>
        </p:nvSpPr>
        <p:spPr/>
        <p:txBody>
          <a:bodyPr/>
          <a:lstStyle/>
          <a:p>
            <a:fld id="{43EBCDF5-7FCB-47FD-AAD3-5A2A59F29CB1}" type="slidenum">
              <a:rPr lang="en-US" smtClean="0"/>
              <a:t>‹#›</a:t>
            </a:fld>
            <a:endParaRPr lang="en-US"/>
          </a:p>
        </p:txBody>
      </p:sp>
    </p:spTree>
    <p:extLst>
      <p:ext uri="{BB962C8B-B14F-4D97-AF65-F5344CB8AC3E}">
        <p14:creationId xmlns:p14="http://schemas.microsoft.com/office/powerpoint/2010/main" val="1869643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68750-6542-462D-9772-BF76865494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99DAEF-299C-411C-9869-C0FD101122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DC5DE7-36C2-4871-9994-66D089F2E35A}"/>
              </a:ext>
            </a:extLst>
          </p:cNvPr>
          <p:cNvSpPr>
            <a:spLocks noGrp="1"/>
          </p:cNvSpPr>
          <p:nvPr>
            <p:ph type="dt" sz="half" idx="10"/>
          </p:nvPr>
        </p:nvSpPr>
        <p:spPr/>
        <p:txBody>
          <a:bodyPr/>
          <a:lstStyle/>
          <a:p>
            <a:fld id="{C7D8B48E-F7C6-446D-AF66-99462893E8F5}" type="datetimeFigureOut">
              <a:rPr lang="en-US" smtClean="0"/>
              <a:t>3/16/2023</a:t>
            </a:fld>
            <a:endParaRPr lang="en-US"/>
          </a:p>
        </p:txBody>
      </p:sp>
      <p:sp>
        <p:nvSpPr>
          <p:cNvPr id="5" name="Footer Placeholder 4">
            <a:extLst>
              <a:ext uri="{FF2B5EF4-FFF2-40B4-BE49-F238E27FC236}">
                <a16:creationId xmlns:a16="http://schemas.microsoft.com/office/drawing/2014/main" id="{F16C5553-AE0E-4985-874E-DA6D1CA6D6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942F39-4FEE-4891-93A2-629D1EE12C29}"/>
              </a:ext>
            </a:extLst>
          </p:cNvPr>
          <p:cNvSpPr>
            <a:spLocks noGrp="1"/>
          </p:cNvSpPr>
          <p:nvPr>
            <p:ph type="sldNum" sz="quarter" idx="12"/>
          </p:nvPr>
        </p:nvSpPr>
        <p:spPr/>
        <p:txBody>
          <a:bodyPr/>
          <a:lstStyle/>
          <a:p>
            <a:fld id="{43EBCDF5-7FCB-47FD-AAD3-5A2A59F29CB1}" type="slidenum">
              <a:rPr lang="en-US" smtClean="0"/>
              <a:t>‹#›</a:t>
            </a:fld>
            <a:endParaRPr lang="en-US"/>
          </a:p>
        </p:txBody>
      </p:sp>
    </p:spTree>
    <p:extLst>
      <p:ext uri="{BB962C8B-B14F-4D97-AF65-F5344CB8AC3E}">
        <p14:creationId xmlns:p14="http://schemas.microsoft.com/office/powerpoint/2010/main" val="3268228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43BBC-EAC9-4726-B57F-9A451A4BCA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79D223-AE79-4CB4-8999-5009B555E4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92020E-94E4-48C5-9688-276F130858C8}"/>
              </a:ext>
            </a:extLst>
          </p:cNvPr>
          <p:cNvSpPr>
            <a:spLocks noGrp="1"/>
          </p:cNvSpPr>
          <p:nvPr>
            <p:ph type="dt" sz="half" idx="10"/>
          </p:nvPr>
        </p:nvSpPr>
        <p:spPr/>
        <p:txBody>
          <a:bodyPr/>
          <a:lstStyle/>
          <a:p>
            <a:fld id="{C7D8B48E-F7C6-446D-AF66-99462893E8F5}" type="datetimeFigureOut">
              <a:rPr lang="en-US" smtClean="0"/>
              <a:t>3/16/2023</a:t>
            </a:fld>
            <a:endParaRPr lang="en-US"/>
          </a:p>
        </p:txBody>
      </p:sp>
      <p:sp>
        <p:nvSpPr>
          <p:cNvPr id="5" name="Footer Placeholder 4">
            <a:extLst>
              <a:ext uri="{FF2B5EF4-FFF2-40B4-BE49-F238E27FC236}">
                <a16:creationId xmlns:a16="http://schemas.microsoft.com/office/drawing/2014/main" id="{B21B8746-43E5-4AE9-8DCC-F6D10CBE0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A946FF-A025-4399-85AE-7B5432BF6ABA}"/>
              </a:ext>
            </a:extLst>
          </p:cNvPr>
          <p:cNvSpPr>
            <a:spLocks noGrp="1"/>
          </p:cNvSpPr>
          <p:nvPr>
            <p:ph type="sldNum" sz="quarter" idx="12"/>
          </p:nvPr>
        </p:nvSpPr>
        <p:spPr/>
        <p:txBody>
          <a:bodyPr/>
          <a:lstStyle/>
          <a:p>
            <a:fld id="{43EBCDF5-7FCB-47FD-AAD3-5A2A59F29CB1}" type="slidenum">
              <a:rPr lang="en-US" smtClean="0"/>
              <a:t>‹#›</a:t>
            </a:fld>
            <a:endParaRPr lang="en-US"/>
          </a:p>
        </p:txBody>
      </p:sp>
    </p:spTree>
    <p:extLst>
      <p:ext uri="{BB962C8B-B14F-4D97-AF65-F5344CB8AC3E}">
        <p14:creationId xmlns:p14="http://schemas.microsoft.com/office/powerpoint/2010/main" val="1963258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2E8D4-4BC0-4FA6-9F86-5CEE60B002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8209F2-310B-4474-AF07-8490E8985E9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F8A1F18-BAAB-4F08-94A2-24DCA761FE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959B93-3503-4FAA-9521-8B1BD7AEE842}"/>
              </a:ext>
            </a:extLst>
          </p:cNvPr>
          <p:cNvSpPr>
            <a:spLocks noGrp="1"/>
          </p:cNvSpPr>
          <p:nvPr>
            <p:ph type="dt" sz="half" idx="10"/>
          </p:nvPr>
        </p:nvSpPr>
        <p:spPr/>
        <p:txBody>
          <a:bodyPr/>
          <a:lstStyle/>
          <a:p>
            <a:fld id="{C7D8B48E-F7C6-446D-AF66-99462893E8F5}" type="datetimeFigureOut">
              <a:rPr lang="en-US" smtClean="0"/>
              <a:t>3/16/2023</a:t>
            </a:fld>
            <a:endParaRPr lang="en-US"/>
          </a:p>
        </p:txBody>
      </p:sp>
      <p:sp>
        <p:nvSpPr>
          <p:cNvPr id="6" name="Footer Placeholder 5">
            <a:extLst>
              <a:ext uri="{FF2B5EF4-FFF2-40B4-BE49-F238E27FC236}">
                <a16:creationId xmlns:a16="http://schemas.microsoft.com/office/drawing/2014/main" id="{71D617E9-FE2E-40DC-A7F3-73B996EB29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BDBB70-4FB7-4831-8D77-7F2F43F7D2A8}"/>
              </a:ext>
            </a:extLst>
          </p:cNvPr>
          <p:cNvSpPr>
            <a:spLocks noGrp="1"/>
          </p:cNvSpPr>
          <p:nvPr>
            <p:ph type="sldNum" sz="quarter" idx="12"/>
          </p:nvPr>
        </p:nvSpPr>
        <p:spPr/>
        <p:txBody>
          <a:bodyPr/>
          <a:lstStyle/>
          <a:p>
            <a:fld id="{43EBCDF5-7FCB-47FD-AAD3-5A2A59F29CB1}" type="slidenum">
              <a:rPr lang="en-US" smtClean="0"/>
              <a:t>‹#›</a:t>
            </a:fld>
            <a:endParaRPr lang="en-US"/>
          </a:p>
        </p:txBody>
      </p:sp>
    </p:spTree>
    <p:extLst>
      <p:ext uri="{BB962C8B-B14F-4D97-AF65-F5344CB8AC3E}">
        <p14:creationId xmlns:p14="http://schemas.microsoft.com/office/powerpoint/2010/main" val="666577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07A2D-3E95-4330-947E-EEB9622FAC0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F61990-CC82-480C-ADD4-CC9E4D4529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CE1684-E6DB-4DAD-826D-3E2A3C82BC6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35D3C4-E1F8-4AAD-BB71-8E8F45D082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2F8741-4063-492E-84D3-9BE68B39D9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8AF128-F7A6-4BE9-8FD1-CBDB1B211B00}"/>
              </a:ext>
            </a:extLst>
          </p:cNvPr>
          <p:cNvSpPr>
            <a:spLocks noGrp="1"/>
          </p:cNvSpPr>
          <p:nvPr>
            <p:ph type="dt" sz="half" idx="10"/>
          </p:nvPr>
        </p:nvSpPr>
        <p:spPr/>
        <p:txBody>
          <a:bodyPr/>
          <a:lstStyle/>
          <a:p>
            <a:fld id="{C7D8B48E-F7C6-446D-AF66-99462893E8F5}" type="datetimeFigureOut">
              <a:rPr lang="en-US" smtClean="0"/>
              <a:t>3/16/2023</a:t>
            </a:fld>
            <a:endParaRPr lang="en-US"/>
          </a:p>
        </p:txBody>
      </p:sp>
      <p:sp>
        <p:nvSpPr>
          <p:cNvPr id="8" name="Footer Placeholder 7">
            <a:extLst>
              <a:ext uri="{FF2B5EF4-FFF2-40B4-BE49-F238E27FC236}">
                <a16:creationId xmlns:a16="http://schemas.microsoft.com/office/drawing/2014/main" id="{8FB204EF-914D-4827-BC58-54D928CE8ED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DA07CE-1C1D-4740-8E7B-0F23CAEE2D5F}"/>
              </a:ext>
            </a:extLst>
          </p:cNvPr>
          <p:cNvSpPr>
            <a:spLocks noGrp="1"/>
          </p:cNvSpPr>
          <p:nvPr>
            <p:ph type="sldNum" sz="quarter" idx="12"/>
          </p:nvPr>
        </p:nvSpPr>
        <p:spPr/>
        <p:txBody>
          <a:bodyPr/>
          <a:lstStyle/>
          <a:p>
            <a:fld id="{43EBCDF5-7FCB-47FD-AAD3-5A2A59F29CB1}" type="slidenum">
              <a:rPr lang="en-US" smtClean="0"/>
              <a:t>‹#›</a:t>
            </a:fld>
            <a:endParaRPr lang="en-US"/>
          </a:p>
        </p:txBody>
      </p:sp>
    </p:spTree>
    <p:extLst>
      <p:ext uri="{BB962C8B-B14F-4D97-AF65-F5344CB8AC3E}">
        <p14:creationId xmlns:p14="http://schemas.microsoft.com/office/powerpoint/2010/main" val="215128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D8433-5DA4-4B38-9D26-3EC42D9CF4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B1AC406-2850-4844-A157-BBA08BF40571}"/>
              </a:ext>
            </a:extLst>
          </p:cNvPr>
          <p:cNvSpPr>
            <a:spLocks noGrp="1"/>
          </p:cNvSpPr>
          <p:nvPr>
            <p:ph type="dt" sz="half" idx="10"/>
          </p:nvPr>
        </p:nvSpPr>
        <p:spPr/>
        <p:txBody>
          <a:bodyPr/>
          <a:lstStyle/>
          <a:p>
            <a:fld id="{C7D8B48E-F7C6-446D-AF66-99462893E8F5}" type="datetimeFigureOut">
              <a:rPr lang="en-US" smtClean="0"/>
              <a:t>3/16/2023</a:t>
            </a:fld>
            <a:endParaRPr lang="en-US"/>
          </a:p>
        </p:txBody>
      </p:sp>
      <p:sp>
        <p:nvSpPr>
          <p:cNvPr id="4" name="Footer Placeholder 3">
            <a:extLst>
              <a:ext uri="{FF2B5EF4-FFF2-40B4-BE49-F238E27FC236}">
                <a16:creationId xmlns:a16="http://schemas.microsoft.com/office/drawing/2014/main" id="{BF486312-7FDE-4FA3-9299-CC30E70611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E85290-68DF-4ED8-A8AE-7F93EED5CD28}"/>
              </a:ext>
            </a:extLst>
          </p:cNvPr>
          <p:cNvSpPr>
            <a:spLocks noGrp="1"/>
          </p:cNvSpPr>
          <p:nvPr>
            <p:ph type="sldNum" sz="quarter" idx="12"/>
          </p:nvPr>
        </p:nvSpPr>
        <p:spPr/>
        <p:txBody>
          <a:bodyPr/>
          <a:lstStyle/>
          <a:p>
            <a:fld id="{43EBCDF5-7FCB-47FD-AAD3-5A2A59F29CB1}" type="slidenum">
              <a:rPr lang="en-US" smtClean="0"/>
              <a:t>‹#›</a:t>
            </a:fld>
            <a:endParaRPr lang="en-US"/>
          </a:p>
        </p:txBody>
      </p:sp>
    </p:spTree>
    <p:extLst>
      <p:ext uri="{BB962C8B-B14F-4D97-AF65-F5344CB8AC3E}">
        <p14:creationId xmlns:p14="http://schemas.microsoft.com/office/powerpoint/2010/main" val="318140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37B9D9-CDE3-45C0-999D-2C03E028ACFE}"/>
              </a:ext>
            </a:extLst>
          </p:cNvPr>
          <p:cNvSpPr>
            <a:spLocks noGrp="1"/>
          </p:cNvSpPr>
          <p:nvPr>
            <p:ph type="dt" sz="half" idx="10"/>
          </p:nvPr>
        </p:nvSpPr>
        <p:spPr/>
        <p:txBody>
          <a:bodyPr/>
          <a:lstStyle/>
          <a:p>
            <a:fld id="{C7D8B48E-F7C6-446D-AF66-99462893E8F5}" type="datetimeFigureOut">
              <a:rPr lang="en-US" smtClean="0"/>
              <a:t>3/16/2023</a:t>
            </a:fld>
            <a:endParaRPr lang="en-US"/>
          </a:p>
        </p:txBody>
      </p:sp>
      <p:sp>
        <p:nvSpPr>
          <p:cNvPr id="3" name="Footer Placeholder 2">
            <a:extLst>
              <a:ext uri="{FF2B5EF4-FFF2-40B4-BE49-F238E27FC236}">
                <a16:creationId xmlns:a16="http://schemas.microsoft.com/office/drawing/2014/main" id="{D47AD087-DF8D-40BD-9392-EAA1BCBB9F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97F2F4-1E4E-4A14-8B86-B37190FE80F7}"/>
              </a:ext>
            </a:extLst>
          </p:cNvPr>
          <p:cNvSpPr>
            <a:spLocks noGrp="1"/>
          </p:cNvSpPr>
          <p:nvPr>
            <p:ph type="sldNum" sz="quarter" idx="12"/>
          </p:nvPr>
        </p:nvSpPr>
        <p:spPr/>
        <p:txBody>
          <a:bodyPr/>
          <a:lstStyle/>
          <a:p>
            <a:fld id="{43EBCDF5-7FCB-47FD-AAD3-5A2A59F29CB1}" type="slidenum">
              <a:rPr lang="en-US" smtClean="0"/>
              <a:t>‹#›</a:t>
            </a:fld>
            <a:endParaRPr lang="en-US"/>
          </a:p>
        </p:txBody>
      </p:sp>
    </p:spTree>
    <p:extLst>
      <p:ext uri="{BB962C8B-B14F-4D97-AF65-F5344CB8AC3E}">
        <p14:creationId xmlns:p14="http://schemas.microsoft.com/office/powerpoint/2010/main" val="2550151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95D74-2EEF-47D6-8542-FC7DD10E53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5D91F23-28D0-4B5F-B8BC-B184A0B256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52DAB2-DE41-45ED-A1D1-58316EB63F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D6606A-EE01-4F8C-B854-5DB3DF0DD1B8}"/>
              </a:ext>
            </a:extLst>
          </p:cNvPr>
          <p:cNvSpPr>
            <a:spLocks noGrp="1"/>
          </p:cNvSpPr>
          <p:nvPr>
            <p:ph type="dt" sz="half" idx="10"/>
          </p:nvPr>
        </p:nvSpPr>
        <p:spPr/>
        <p:txBody>
          <a:bodyPr/>
          <a:lstStyle/>
          <a:p>
            <a:fld id="{C7D8B48E-F7C6-446D-AF66-99462893E8F5}" type="datetimeFigureOut">
              <a:rPr lang="en-US" smtClean="0"/>
              <a:t>3/16/2023</a:t>
            </a:fld>
            <a:endParaRPr lang="en-US"/>
          </a:p>
        </p:txBody>
      </p:sp>
      <p:sp>
        <p:nvSpPr>
          <p:cNvPr id="6" name="Footer Placeholder 5">
            <a:extLst>
              <a:ext uri="{FF2B5EF4-FFF2-40B4-BE49-F238E27FC236}">
                <a16:creationId xmlns:a16="http://schemas.microsoft.com/office/drawing/2014/main" id="{15128783-AAAB-406E-9F93-7B752FAC15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BFC4BF-58FD-4A9F-929D-FD39F211F2A9}"/>
              </a:ext>
            </a:extLst>
          </p:cNvPr>
          <p:cNvSpPr>
            <a:spLocks noGrp="1"/>
          </p:cNvSpPr>
          <p:nvPr>
            <p:ph type="sldNum" sz="quarter" idx="12"/>
          </p:nvPr>
        </p:nvSpPr>
        <p:spPr/>
        <p:txBody>
          <a:bodyPr/>
          <a:lstStyle/>
          <a:p>
            <a:fld id="{43EBCDF5-7FCB-47FD-AAD3-5A2A59F29CB1}" type="slidenum">
              <a:rPr lang="en-US" smtClean="0"/>
              <a:t>‹#›</a:t>
            </a:fld>
            <a:endParaRPr lang="en-US"/>
          </a:p>
        </p:txBody>
      </p:sp>
    </p:spTree>
    <p:extLst>
      <p:ext uri="{BB962C8B-B14F-4D97-AF65-F5344CB8AC3E}">
        <p14:creationId xmlns:p14="http://schemas.microsoft.com/office/powerpoint/2010/main" val="2010424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CB2A5-DB96-41A6-A7FE-2BCD20BF63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F56525-4EFF-40D4-BA74-E0B242B5DB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177EF9-4CDE-4915-BEB4-EBCFA707B7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27ABC1-F830-4CE5-9737-2708DCB0B25D}"/>
              </a:ext>
            </a:extLst>
          </p:cNvPr>
          <p:cNvSpPr>
            <a:spLocks noGrp="1"/>
          </p:cNvSpPr>
          <p:nvPr>
            <p:ph type="dt" sz="half" idx="10"/>
          </p:nvPr>
        </p:nvSpPr>
        <p:spPr/>
        <p:txBody>
          <a:bodyPr/>
          <a:lstStyle/>
          <a:p>
            <a:fld id="{C7D8B48E-F7C6-446D-AF66-99462893E8F5}" type="datetimeFigureOut">
              <a:rPr lang="en-US" smtClean="0"/>
              <a:t>3/16/2023</a:t>
            </a:fld>
            <a:endParaRPr lang="en-US"/>
          </a:p>
        </p:txBody>
      </p:sp>
      <p:sp>
        <p:nvSpPr>
          <p:cNvPr id="6" name="Footer Placeholder 5">
            <a:extLst>
              <a:ext uri="{FF2B5EF4-FFF2-40B4-BE49-F238E27FC236}">
                <a16:creationId xmlns:a16="http://schemas.microsoft.com/office/drawing/2014/main" id="{E6658C98-9743-475E-95B9-C5EE33AEA3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6400B8-CCE5-4B9A-B3D1-E8134FBC65F1}"/>
              </a:ext>
            </a:extLst>
          </p:cNvPr>
          <p:cNvSpPr>
            <a:spLocks noGrp="1"/>
          </p:cNvSpPr>
          <p:nvPr>
            <p:ph type="sldNum" sz="quarter" idx="12"/>
          </p:nvPr>
        </p:nvSpPr>
        <p:spPr/>
        <p:txBody>
          <a:bodyPr/>
          <a:lstStyle/>
          <a:p>
            <a:fld id="{43EBCDF5-7FCB-47FD-AAD3-5A2A59F29CB1}" type="slidenum">
              <a:rPr lang="en-US" smtClean="0"/>
              <a:t>‹#›</a:t>
            </a:fld>
            <a:endParaRPr lang="en-US"/>
          </a:p>
        </p:txBody>
      </p:sp>
    </p:spTree>
    <p:extLst>
      <p:ext uri="{BB962C8B-B14F-4D97-AF65-F5344CB8AC3E}">
        <p14:creationId xmlns:p14="http://schemas.microsoft.com/office/powerpoint/2010/main" val="3341090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E7FA2E-539D-4D36-B84A-7EE83B6E7A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CBDA67-1722-4113-BCC5-D89260918F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6BED64-397E-4375-BA42-3F1E636FC2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D8B48E-F7C6-446D-AF66-99462893E8F5}" type="datetimeFigureOut">
              <a:rPr lang="en-US" smtClean="0"/>
              <a:t>3/16/2023</a:t>
            </a:fld>
            <a:endParaRPr lang="en-US"/>
          </a:p>
        </p:txBody>
      </p:sp>
      <p:sp>
        <p:nvSpPr>
          <p:cNvPr id="5" name="Footer Placeholder 4">
            <a:extLst>
              <a:ext uri="{FF2B5EF4-FFF2-40B4-BE49-F238E27FC236}">
                <a16:creationId xmlns:a16="http://schemas.microsoft.com/office/drawing/2014/main" id="{C8BF9E98-77BC-4F55-A6F5-B07D11C672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7EF3E36-2E54-4D9D-A805-362281F3BB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EBCDF5-7FCB-47FD-AAD3-5A2A59F29CB1}" type="slidenum">
              <a:rPr lang="en-US" smtClean="0"/>
              <a:t>‹#›</a:t>
            </a:fld>
            <a:endParaRPr lang="en-US"/>
          </a:p>
        </p:txBody>
      </p:sp>
    </p:spTree>
    <p:extLst>
      <p:ext uri="{BB962C8B-B14F-4D97-AF65-F5344CB8AC3E}">
        <p14:creationId xmlns:p14="http://schemas.microsoft.com/office/powerpoint/2010/main" val="144428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nationalsbeap.org/committees/environmental-justic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screeningtool.geoplatform.gov/en/#3/33.47/-97.5"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Rectangle 32">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87B7F8-FF28-4E55-9B08-34CF8CB6C025}"/>
              </a:ext>
            </a:extLst>
          </p:cNvPr>
          <p:cNvSpPr>
            <a:spLocks noGrp="1"/>
          </p:cNvSpPr>
          <p:nvPr>
            <p:ph type="ctrTitle"/>
          </p:nvPr>
        </p:nvSpPr>
        <p:spPr>
          <a:xfrm>
            <a:off x="466722" y="586855"/>
            <a:ext cx="3201366" cy="3387497"/>
          </a:xfrm>
        </p:spPr>
        <p:txBody>
          <a:bodyPr vert="horz" lIns="91440" tIns="45720" rIns="91440" bIns="45720" rtlCol="0" anchor="b">
            <a:normAutofit/>
          </a:bodyPr>
          <a:lstStyle/>
          <a:p>
            <a:pPr algn="l"/>
            <a:r>
              <a:rPr lang="en-US" sz="4000" kern="1200" dirty="0">
                <a:solidFill>
                  <a:srgbClr val="FFFFFF"/>
                </a:solidFill>
                <a:latin typeface="+mj-lt"/>
                <a:ea typeface="+mj-ea"/>
                <a:cs typeface="+mj-cs"/>
              </a:rPr>
              <a:t>Environmental Justice Subcommittee Update</a:t>
            </a:r>
          </a:p>
        </p:txBody>
      </p:sp>
      <p:sp>
        <p:nvSpPr>
          <p:cNvPr id="3" name="Subtitle 2">
            <a:extLst>
              <a:ext uri="{FF2B5EF4-FFF2-40B4-BE49-F238E27FC236}">
                <a16:creationId xmlns:a16="http://schemas.microsoft.com/office/drawing/2014/main" id="{1095CF07-D8DB-41DF-91B3-AB2686E06EF6}"/>
              </a:ext>
            </a:extLst>
          </p:cNvPr>
          <p:cNvSpPr>
            <a:spLocks noGrp="1"/>
          </p:cNvSpPr>
          <p:nvPr>
            <p:ph type="subTitle" idx="1"/>
          </p:nvPr>
        </p:nvSpPr>
        <p:spPr>
          <a:xfrm>
            <a:off x="4810259" y="649480"/>
            <a:ext cx="6666633" cy="5546047"/>
          </a:xfrm>
        </p:spPr>
        <p:txBody>
          <a:bodyPr vert="horz" lIns="91440" tIns="45720" rIns="91440" bIns="45720" rtlCol="0" anchor="ctr">
            <a:normAutofit/>
          </a:bodyPr>
          <a:lstStyle/>
          <a:p>
            <a:pPr algn="l"/>
            <a:r>
              <a:rPr lang="en-US" sz="4000" dirty="0"/>
              <a:t>Maxwell Graham</a:t>
            </a:r>
          </a:p>
          <a:p>
            <a:pPr algn="l"/>
            <a:r>
              <a:rPr lang="en-US" sz="4000" dirty="0"/>
              <a:t>NJ SBEAP</a:t>
            </a:r>
          </a:p>
          <a:p>
            <a:pPr algn="l"/>
            <a:r>
              <a:rPr lang="en-US" sz="4000" dirty="0"/>
              <a:t>National SBEAP Annual Training</a:t>
            </a:r>
          </a:p>
          <a:p>
            <a:pPr algn="l"/>
            <a:r>
              <a:rPr lang="en-US" sz="4000" dirty="0"/>
              <a:t>March 21, 2023</a:t>
            </a:r>
          </a:p>
        </p:txBody>
      </p:sp>
    </p:spTree>
    <p:extLst>
      <p:ext uri="{BB962C8B-B14F-4D97-AF65-F5344CB8AC3E}">
        <p14:creationId xmlns:p14="http://schemas.microsoft.com/office/powerpoint/2010/main" val="427593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376743F-9B28-4311-9729-BDFC0D5430C4}"/>
              </a:ext>
            </a:extLst>
          </p:cNvPr>
          <p:cNvSpPr>
            <a:spLocks noGrp="1"/>
          </p:cNvSpPr>
          <p:nvPr>
            <p:ph type="title"/>
          </p:nvPr>
        </p:nvSpPr>
        <p:spPr>
          <a:xfrm>
            <a:off x="524741" y="620392"/>
            <a:ext cx="3808268" cy="5504688"/>
          </a:xfrm>
        </p:spPr>
        <p:txBody>
          <a:bodyPr>
            <a:normAutofit/>
          </a:bodyPr>
          <a:lstStyle/>
          <a:p>
            <a:r>
              <a:rPr lang="en-US" sz="4700" dirty="0">
                <a:solidFill>
                  <a:schemeClr val="bg1"/>
                </a:solidFill>
              </a:rPr>
              <a:t>Environmental Justice Subcommittee</a:t>
            </a:r>
          </a:p>
        </p:txBody>
      </p:sp>
      <p:graphicFrame>
        <p:nvGraphicFramePr>
          <p:cNvPr id="5" name="Content Placeholder 2">
            <a:extLst>
              <a:ext uri="{FF2B5EF4-FFF2-40B4-BE49-F238E27FC236}">
                <a16:creationId xmlns:a16="http://schemas.microsoft.com/office/drawing/2014/main" id="{7ADD2BC6-1767-C8D9-B94C-C428D57A6CDE}"/>
              </a:ext>
            </a:extLst>
          </p:cNvPr>
          <p:cNvGraphicFramePr>
            <a:graphicFrameLocks noGrp="1"/>
          </p:cNvGraphicFramePr>
          <p:nvPr>
            <p:ph idx="1"/>
            <p:extLst>
              <p:ext uri="{D42A27DB-BD31-4B8C-83A1-F6EECF244321}">
                <p14:modId xmlns:p14="http://schemas.microsoft.com/office/powerpoint/2010/main" val="3192532989"/>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77965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CB15ED7-4228-49E8-B7BE-2EFD2E19EC78}"/>
              </a:ext>
            </a:extLst>
          </p:cNvPr>
          <p:cNvSpPr>
            <a:spLocks noGrp="1"/>
          </p:cNvSpPr>
          <p:nvPr>
            <p:ph type="title"/>
          </p:nvPr>
        </p:nvSpPr>
        <p:spPr>
          <a:xfrm>
            <a:off x="934872" y="982272"/>
            <a:ext cx="3388419" cy="4560970"/>
          </a:xfrm>
        </p:spPr>
        <p:txBody>
          <a:bodyPr>
            <a:normAutofit/>
          </a:bodyPr>
          <a:lstStyle/>
          <a:p>
            <a:r>
              <a:rPr lang="en-US" sz="4000">
                <a:solidFill>
                  <a:srgbClr val="FFFFFF"/>
                </a:solidFill>
              </a:rPr>
              <a:t>What is Environmental Justice? </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BD05C8EA-3D95-461D-B7F5-E0EB3C7B0648}"/>
              </a:ext>
            </a:extLst>
          </p:cNvPr>
          <p:cNvSpPr>
            <a:spLocks noGrp="1"/>
          </p:cNvSpPr>
          <p:nvPr>
            <p:ph idx="1"/>
          </p:nvPr>
        </p:nvSpPr>
        <p:spPr>
          <a:xfrm>
            <a:off x="5221862" y="1719618"/>
            <a:ext cx="5948831" cy="4334629"/>
          </a:xfrm>
        </p:spPr>
        <p:txBody>
          <a:bodyPr anchor="ctr">
            <a:normAutofit/>
          </a:bodyPr>
          <a:lstStyle/>
          <a:p>
            <a:pPr marL="0" indent="0">
              <a:buNone/>
            </a:pPr>
            <a:r>
              <a:rPr lang="en-US" sz="2400">
                <a:solidFill>
                  <a:srgbClr val="FEFFFF"/>
                </a:solidFill>
              </a:rPr>
              <a:t>U.S. EPA defines environmental justice as:</a:t>
            </a:r>
          </a:p>
          <a:p>
            <a:pPr marL="0" indent="0">
              <a:buNone/>
            </a:pPr>
            <a:r>
              <a:rPr lang="en-US" sz="2400" i="1">
                <a:solidFill>
                  <a:srgbClr val="FEFFFF"/>
                </a:solidFill>
              </a:rPr>
              <a:t>“the fair treatment and meaningful involvement of all people regardless of race, color, national origin, or income, with respect to the development, implementation and enforcement of environmental laws, regulations, and policies.”</a:t>
            </a:r>
          </a:p>
        </p:txBody>
      </p:sp>
    </p:spTree>
    <p:extLst>
      <p:ext uri="{BB962C8B-B14F-4D97-AF65-F5344CB8AC3E}">
        <p14:creationId xmlns:p14="http://schemas.microsoft.com/office/powerpoint/2010/main" val="1670767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8864D29-6971-4FC0-9E50-B8ADCC4DD58C}"/>
              </a:ext>
            </a:extLst>
          </p:cNvPr>
          <p:cNvSpPr>
            <a:spLocks noGrp="1"/>
          </p:cNvSpPr>
          <p:nvPr>
            <p:ph type="title"/>
          </p:nvPr>
        </p:nvSpPr>
        <p:spPr>
          <a:xfrm>
            <a:off x="524741" y="620392"/>
            <a:ext cx="3808268" cy="5504688"/>
          </a:xfrm>
        </p:spPr>
        <p:txBody>
          <a:bodyPr>
            <a:normAutofit/>
          </a:bodyPr>
          <a:lstStyle/>
          <a:p>
            <a:r>
              <a:rPr lang="en-US" sz="6000">
                <a:solidFill>
                  <a:schemeClr val="bg1"/>
                </a:solidFill>
              </a:rPr>
              <a:t>What does this mean for us? </a:t>
            </a:r>
          </a:p>
        </p:txBody>
      </p:sp>
      <p:graphicFrame>
        <p:nvGraphicFramePr>
          <p:cNvPr id="5" name="Content Placeholder 2">
            <a:extLst>
              <a:ext uri="{FF2B5EF4-FFF2-40B4-BE49-F238E27FC236}">
                <a16:creationId xmlns:a16="http://schemas.microsoft.com/office/drawing/2014/main" id="{705A1F90-6ABC-E3B4-EDC3-B0BBC8C9D40D}"/>
              </a:ext>
            </a:extLst>
          </p:cNvPr>
          <p:cNvGraphicFramePr>
            <a:graphicFrameLocks noGrp="1"/>
          </p:cNvGraphicFramePr>
          <p:nvPr>
            <p:ph idx="1"/>
            <p:extLst>
              <p:ext uri="{D42A27DB-BD31-4B8C-83A1-F6EECF244321}">
                <p14:modId xmlns:p14="http://schemas.microsoft.com/office/powerpoint/2010/main" val="1887163453"/>
              </p:ext>
            </p:extLst>
          </p:nvPr>
        </p:nvGraphicFramePr>
        <p:xfrm>
          <a:off x="5468389" y="234463"/>
          <a:ext cx="6263640" cy="64359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68192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E85E6-57C0-4A19-99D5-63AE2AFE612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320811D-072E-470C-892E-4011BA419393}"/>
              </a:ext>
            </a:extLst>
          </p:cNvPr>
          <p:cNvSpPr>
            <a:spLocks noGrp="1"/>
          </p:cNvSpPr>
          <p:nvPr>
            <p:ph idx="1"/>
          </p:nvPr>
        </p:nvSpPr>
        <p:spPr>
          <a:xfrm>
            <a:off x="838200" y="5662246"/>
            <a:ext cx="10779369" cy="1008184"/>
          </a:xfrm>
        </p:spPr>
        <p:txBody>
          <a:bodyPr>
            <a:normAutofit/>
          </a:bodyPr>
          <a:lstStyle/>
          <a:p>
            <a:pPr marL="0" indent="0">
              <a:buNone/>
            </a:pPr>
            <a:r>
              <a:rPr lang="en-US" sz="2000" b="1" dirty="0">
                <a:hlinkClick r:id="rId3"/>
              </a:rPr>
              <a:t>Environmental Justice | National Small Business Environmental Program (nationalsbeap.org)</a:t>
            </a:r>
            <a:endParaRPr lang="en-US" sz="2000" b="1" dirty="0"/>
          </a:p>
          <a:p>
            <a:pPr marL="0" indent="0">
              <a:lnSpc>
                <a:spcPct val="120000"/>
              </a:lnSpc>
              <a:buNone/>
            </a:pPr>
            <a:r>
              <a:rPr lang="en-US" sz="2000" b="1" dirty="0">
                <a:hlinkClick r:id="rId4"/>
              </a:rPr>
              <a:t>Explore the map - Climate &amp; Economic Justice Screening Tool (geoplatform.gov)</a:t>
            </a:r>
            <a:r>
              <a:rPr lang="en-US" sz="2000" b="1" dirty="0"/>
              <a:t> </a:t>
            </a:r>
          </a:p>
        </p:txBody>
      </p:sp>
      <p:pic>
        <p:nvPicPr>
          <p:cNvPr id="7" name="Picture 6" descr="Text, website&#10;&#10;Description automatically generated">
            <a:extLst>
              <a:ext uri="{FF2B5EF4-FFF2-40B4-BE49-F238E27FC236}">
                <a16:creationId xmlns:a16="http://schemas.microsoft.com/office/drawing/2014/main" id="{1E2D8AE9-FD54-4767-9893-DF01A8F567D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3207" y="187570"/>
            <a:ext cx="10779369" cy="5064369"/>
          </a:xfrm>
          <a:prstGeom prst="rect">
            <a:avLst/>
          </a:prstGeom>
        </p:spPr>
      </p:pic>
    </p:spTree>
    <p:extLst>
      <p:ext uri="{BB962C8B-B14F-4D97-AF65-F5344CB8AC3E}">
        <p14:creationId xmlns:p14="http://schemas.microsoft.com/office/powerpoint/2010/main" val="1900231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CDF5D23F-798F-4FE7-BB76-85C95F254C37}"/>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Subcommittee Accomplishments</a:t>
            </a:r>
          </a:p>
        </p:txBody>
      </p:sp>
      <p:sp>
        <p:nvSpPr>
          <p:cNvPr id="3" name="Content Placeholder 2">
            <a:extLst>
              <a:ext uri="{FF2B5EF4-FFF2-40B4-BE49-F238E27FC236}">
                <a16:creationId xmlns:a16="http://schemas.microsoft.com/office/drawing/2014/main" id="{B2E9CA79-E6E0-4268-87FB-7EF9593C368E}"/>
              </a:ext>
            </a:extLst>
          </p:cNvPr>
          <p:cNvSpPr>
            <a:spLocks noGrp="1"/>
          </p:cNvSpPr>
          <p:nvPr>
            <p:ph idx="1"/>
          </p:nvPr>
        </p:nvSpPr>
        <p:spPr>
          <a:xfrm>
            <a:off x="1367624" y="2490436"/>
            <a:ext cx="9708995" cy="3567173"/>
          </a:xfrm>
        </p:spPr>
        <p:txBody>
          <a:bodyPr anchor="ctr">
            <a:normAutofit/>
          </a:bodyPr>
          <a:lstStyle/>
          <a:p>
            <a:pPr>
              <a:buFont typeface="Wingdings" panose="05000000000000000000" pitchFamily="2" charset="2"/>
              <a:buChar char="ü"/>
            </a:pPr>
            <a:r>
              <a:rPr lang="en-US" sz="2400" dirty="0"/>
              <a:t>Organized informational presentations </a:t>
            </a:r>
          </a:p>
          <a:p>
            <a:pPr>
              <a:buFont typeface="Wingdings" panose="05000000000000000000" pitchFamily="2" charset="2"/>
              <a:buChar char="ü"/>
            </a:pPr>
            <a:r>
              <a:rPr lang="en-US" sz="2400" dirty="0"/>
              <a:t>Supported nomination of SBEAP representative to NEJAC</a:t>
            </a:r>
          </a:p>
          <a:p>
            <a:pPr>
              <a:buFont typeface="Wingdings" panose="05000000000000000000" pitchFamily="2" charset="2"/>
              <a:buChar char="ü"/>
            </a:pPr>
            <a:r>
              <a:rPr lang="en-US" sz="2400" dirty="0"/>
              <a:t>Organized discussions with EPA EJ office, Paula (Asbestos and Small Business Ombudsman), and other EPA staff on how SBEAPs can work with them and keep on top of their initiatives and priorities</a:t>
            </a:r>
          </a:p>
          <a:p>
            <a:pPr>
              <a:buFont typeface="Wingdings" panose="05000000000000000000" pitchFamily="2" charset="2"/>
              <a:buChar char="ü"/>
            </a:pPr>
            <a:r>
              <a:rPr lang="en-US" sz="2400" dirty="0"/>
              <a:t>Developed web resources to help you help businesses in EJ communities</a:t>
            </a:r>
          </a:p>
          <a:p>
            <a:pPr>
              <a:buFont typeface="Wingdings" panose="05000000000000000000" pitchFamily="2" charset="2"/>
              <a:buChar char="ü"/>
            </a:pPr>
            <a:r>
              <a:rPr lang="en-US" sz="2400" dirty="0"/>
              <a:t>Added EJ question to 2021 annual report, new question for 2022 to gauge what SBEAPs are already doing. </a:t>
            </a:r>
          </a:p>
        </p:txBody>
      </p:sp>
    </p:spTree>
    <p:extLst>
      <p:ext uri="{BB962C8B-B14F-4D97-AF65-F5344CB8AC3E}">
        <p14:creationId xmlns:p14="http://schemas.microsoft.com/office/powerpoint/2010/main" val="1292096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A2F0FB08-2439-47F1-A1E8-ACAB4A9EE9AE}"/>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Potential Future Initiatives</a:t>
            </a:r>
          </a:p>
        </p:txBody>
      </p:sp>
      <p:sp>
        <p:nvSpPr>
          <p:cNvPr id="3" name="Content Placeholder 2">
            <a:extLst>
              <a:ext uri="{FF2B5EF4-FFF2-40B4-BE49-F238E27FC236}">
                <a16:creationId xmlns:a16="http://schemas.microsoft.com/office/drawing/2014/main" id="{3B37FD6B-9F0D-48E5-9C4C-EEA1B640F88A}"/>
              </a:ext>
            </a:extLst>
          </p:cNvPr>
          <p:cNvSpPr>
            <a:spLocks noGrp="1"/>
          </p:cNvSpPr>
          <p:nvPr>
            <p:ph idx="1"/>
          </p:nvPr>
        </p:nvSpPr>
        <p:spPr>
          <a:xfrm>
            <a:off x="1222646" y="2378076"/>
            <a:ext cx="10329169" cy="4304078"/>
          </a:xfrm>
        </p:spPr>
        <p:txBody>
          <a:bodyPr anchor="ctr">
            <a:normAutofit/>
          </a:bodyPr>
          <a:lstStyle/>
          <a:p>
            <a:r>
              <a:rPr lang="en-US" sz="2200" dirty="0"/>
              <a:t>Create resources for small businesses impacted by EJ efforts on how they can address concerns in their communities.</a:t>
            </a:r>
          </a:p>
          <a:p>
            <a:r>
              <a:rPr lang="en-US" sz="2200" dirty="0"/>
              <a:t>Explore how SBEAPs could target outreach to businesses in overburdened communities. </a:t>
            </a:r>
          </a:p>
          <a:p>
            <a:r>
              <a:rPr lang="en-US" sz="2200" dirty="0"/>
              <a:t>Provide guidance on translations/Title VI of Civil Rights Act./etc. – How can we ensure our resources and assistance are accessible? </a:t>
            </a:r>
          </a:p>
          <a:p>
            <a:r>
              <a:rPr lang="en-US" sz="2200" dirty="0"/>
              <a:t>Develop case studies on how SBEAPs help small businesses in EJ communities. </a:t>
            </a:r>
          </a:p>
          <a:p>
            <a:r>
              <a:rPr lang="en-US" sz="2200" dirty="0"/>
              <a:t>Continue exploring how to work with EPA EJ office and other programs to address small business and EJ concerns. </a:t>
            </a:r>
          </a:p>
          <a:p>
            <a:r>
              <a:rPr lang="en-US" sz="2200" dirty="0"/>
              <a:t>Explore how cumulative impacts of multiple stressors impact communities and businesses. </a:t>
            </a:r>
          </a:p>
        </p:txBody>
      </p:sp>
    </p:spTree>
    <p:extLst>
      <p:ext uri="{BB962C8B-B14F-4D97-AF65-F5344CB8AC3E}">
        <p14:creationId xmlns:p14="http://schemas.microsoft.com/office/powerpoint/2010/main" val="1757640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EE67CB20-6DC5-4360-86F1-09EFD52A3857}"/>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We want to hear from you!</a:t>
            </a:r>
          </a:p>
        </p:txBody>
      </p:sp>
      <p:sp>
        <p:nvSpPr>
          <p:cNvPr id="3" name="Content Placeholder 2">
            <a:extLst>
              <a:ext uri="{FF2B5EF4-FFF2-40B4-BE49-F238E27FC236}">
                <a16:creationId xmlns:a16="http://schemas.microsoft.com/office/drawing/2014/main" id="{B38346F0-1E7C-4BC0-8AEA-E1BB7B1A84E9}"/>
              </a:ext>
            </a:extLst>
          </p:cNvPr>
          <p:cNvSpPr>
            <a:spLocks noGrp="1"/>
          </p:cNvSpPr>
          <p:nvPr>
            <p:ph idx="1"/>
          </p:nvPr>
        </p:nvSpPr>
        <p:spPr>
          <a:xfrm>
            <a:off x="1367624" y="2926045"/>
            <a:ext cx="10184191" cy="4062764"/>
          </a:xfrm>
        </p:spPr>
        <p:txBody>
          <a:bodyPr anchor="ctr">
            <a:noAutofit/>
          </a:bodyPr>
          <a:lstStyle/>
          <a:p>
            <a:pPr marL="514350" indent="-514350">
              <a:buFont typeface="+mj-lt"/>
              <a:buAutoNum type="arabicPeriod"/>
            </a:pPr>
            <a:r>
              <a:rPr lang="en-US" sz="2000" dirty="0"/>
              <a:t>Have you received questions from small businesses specific to EJ? What were they asking? </a:t>
            </a:r>
          </a:p>
          <a:p>
            <a:pPr marL="514350" indent="-514350">
              <a:buFont typeface="+mj-lt"/>
              <a:buAutoNum type="arabicPeriod"/>
            </a:pPr>
            <a:endParaRPr lang="en-US" sz="2000" dirty="0"/>
          </a:p>
          <a:p>
            <a:pPr marL="514350" indent="-514350">
              <a:buFont typeface="+mj-lt"/>
              <a:buAutoNum type="arabicPeriod"/>
            </a:pPr>
            <a:r>
              <a:rPr lang="en-US" sz="2000" dirty="0"/>
              <a:t>What EJ-related topics would you like training on? </a:t>
            </a:r>
          </a:p>
          <a:p>
            <a:pPr marL="514350" indent="-514350">
              <a:buFont typeface="+mj-lt"/>
              <a:buAutoNum type="arabicPeriod"/>
            </a:pPr>
            <a:endParaRPr lang="en-US" sz="2000" dirty="0"/>
          </a:p>
          <a:p>
            <a:pPr marL="514350" indent="-514350">
              <a:buFont typeface="+mj-lt"/>
              <a:buAutoNum type="arabicPeriod"/>
            </a:pPr>
            <a:r>
              <a:rPr lang="en-US" sz="2000" dirty="0"/>
              <a:t>What EJ tools or resources would you find most helpful? </a:t>
            </a:r>
          </a:p>
          <a:p>
            <a:pPr marL="514350" indent="-514350">
              <a:buFont typeface="+mj-lt"/>
              <a:buAutoNum type="arabicPeriod"/>
            </a:pPr>
            <a:endParaRPr lang="en-US" sz="2000" dirty="0"/>
          </a:p>
          <a:p>
            <a:pPr marL="514350" indent="-514350">
              <a:buFont typeface="+mj-lt"/>
              <a:buAutoNum type="arabicPeriod"/>
            </a:pPr>
            <a:r>
              <a:rPr lang="en-US" sz="2000" dirty="0"/>
              <a:t>Do you conduct outreach in other languages? Which one(s)? </a:t>
            </a:r>
          </a:p>
          <a:p>
            <a:pPr marL="514350" indent="-514350">
              <a:buFont typeface="+mj-lt"/>
              <a:buAutoNum type="arabicPeriod"/>
            </a:pPr>
            <a:endParaRPr lang="en-US" sz="2000" dirty="0"/>
          </a:p>
          <a:p>
            <a:pPr marL="514350" indent="-514350">
              <a:buFont typeface="+mj-lt"/>
              <a:buAutoNum type="arabicPeriod"/>
            </a:pPr>
            <a:r>
              <a:rPr lang="en-US" sz="2000" dirty="0"/>
              <a:t>Have you had interactions with your agency’s EJ contact (if you have one)? </a:t>
            </a:r>
          </a:p>
          <a:p>
            <a:pPr marL="514350" indent="-514350">
              <a:buFont typeface="+mj-lt"/>
              <a:buAutoNum type="arabicPeriod"/>
            </a:pPr>
            <a:endParaRPr lang="en-US" sz="2000" dirty="0"/>
          </a:p>
          <a:p>
            <a:pPr marL="514350" indent="-514350">
              <a:buFont typeface="+mj-lt"/>
              <a:buAutoNum type="arabicPeriod"/>
            </a:pPr>
            <a:r>
              <a:rPr lang="en-US" sz="2000" dirty="0"/>
              <a:t>Have you taken any steps to advance Environmental Justice in your state? What steps?</a:t>
            </a:r>
          </a:p>
          <a:p>
            <a:pPr marL="514350" indent="-514350">
              <a:buFont typeface="+mj-lt"/>
              <a:buAutoNum type="arabicPeriod"/>
            </a:pPr>
            <a:endParaRPr lang="en-US" sz="2000" dirty="0"/>
          </a:p>
          <a:p>
            <a:pPr marL="514350" indent="-514350">
              <a:buFont typeface="+mj-lt"/>
              <a:buAutoNum type="arabicPeriod"/>
            </a:pPr>
            <a:endParaRPr lang="en-US" sz="2200" dirty="0"/>
          </a:p>
        </p:txBody>
      </p:sp>
    </p:spTree>
    <p:extLst>
      <p:ext uri="{BB962C8B-B14F-4D97-AF65-F5344CB8AC3E}">
        <p14:creationId xmlns:p14="http://schemas.microsoft.com/office/powerpoint/2010/main" val="3168808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52891485E0B047BC3D0DA9203DBCA5" ma:contentTypeVersion="13" ma:contentTypeDescription="Create a new document." ma:contentTypeScope="" ma:versionID="50b53153e950eb9be4869479fbb72fc3">
  <xsd:schema xmlns:xsd="http://www.w3.org/2001/XMLSchema" xmlns:xs="http://www.w3.org/2001/XMLSchema" xmlns:p="http://schemas.microsoft.com/office/2006/metadata/properties" xmlns:ns2="13d03779-96d1-43dd-a9bd-df46473bcd47" xmlns:ns3="f3fb01b2-135b-4ac0-9e22-dff9051ce5ad" targetNamespace="http://schemas.microsoft.com/office/2006/metadata/properties" ma:root="true" ma:fieldsID="35f7c7e2f6bad10dac9f474cfa1812b9" ns2:_="" ns3:_="">
    <xsd:import namespace="13d03779-96d1-43dd-a9bd-df46473bcd47"/>
    <xsd:import namespace="f3fb01b2-135b-4ac0-9e22-dff9051ce5a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d03779-96d1-43dd-a9bd-df46473bcd4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b8ed7cba-b263-44e1-aaea-116db9091a5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3fb01b2-135b-4ac0-9e22-dff9051ce5ad"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d12ca5cf-1235-4842-80ef-3f87ab95e2b2}" ma:internalName="TaxCatchAll" ma:showField="CatchAllData" ma:web="f3fb01b2-135b-4ac0-9e22-dff9051ce5a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3d03779-96d1-43dd-a9bd-df46473bcd47">
      <Terms xmlns="http://schemas.microsoft.com/office/infopath/2007/PartnerControls"/>
    </lcf76f155ced4ddcb4097134ff3c332f>
    <TaxCatchAll xmlns="f3fb01b2-135b-4ac0-9e22-dff9051ce5ad" xsi:nil="true"/>
  </documentManagement>
</p:properties>
</file>

<file path=customXml/itemProps1.xml><?xml version="1.0" encoding="utf-8"?>
<ds:datastoreItem xmlns:ds="http://schemas.openxmlformats.org/officeDocument/2006/customXml" ds:itemID="{73AA727C-EB6C-48A3-AFB1-617F04A90995}"/>
</file>

<file path=customXml/itemProps2.xml><?xml version="1.0" encoding="utf-8"?>
<ds:datastoreItem xmlns:ds="http://schemas.openxmlformats.org/officeDocument/2006/customXml" ds:itemID="{D8BA9E78-A609-4AD1-929A-BA09CF6F0783}"/>
</file>

<file path=customXml/itemProps3.xml><?xml version="1.0" encoding="utf-8"?>
<ds:datastoreItem xmlns:ds="http://schemas.openxmlformats.org/officeDocument/2006/customXml" ds:itemID="{4C7CC2E7-F6C7-4E4B-B7EC-0F31AF4E3266}"/>
</file>

<file path=docProps/app.xml><?xml version="1.0" encoding="utf-8"?>
<Properties xmlns="http://schemas.openxmlformats.org/officeDocument/2006/extended-properties" xmlns:vt="http://schemas.openxmlformats.org/officeDocument/2006/docPropsVTypes">
  <TotalTime>76</TotalTime>
  <Words>750</Words>
  <Application>Microsoft Office PowerPoint</Application>
  <PresentationFormat>Widescreen</PresentationFormat>
  <Paragraphs>69</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Environmental Justice Subcommittee Update</vt:lpstr>
      <vt:lpstr>Environmental Justice Subcommittee</vt:lpstr>
      <vt:lpstr>What is Environmental Justice? </vt:lpstr>
      <vt:lpstr>What does this mean for us? </vt:lpstr>
      <vt:lpstr>PowerPoint Presentation</vt:lpstr>
      <vt:lpstr>Subcommittee Accomplishments</vt:lpstr>
      <vt:lpstr>Potential Future Initiatives</vt:lpstr>
      <vt:lpstr>We want to hear from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Justice Subcommittee Update</dc:title>
  <dc:creator>Ashenbrenner-Hunt, Lisa M - DNR</dc:creator>
  <cp:lastModifiedBy>Ashenbrenner-Hunt, Lisa M - DNR</cp:lastModifiedBy>
  <cp:revision>6</cp:revision>
  <dcterms:created xsi:type="dcterms:W3CDTF">2023-03-10T21:38:54Z</dcterms:created>
  <dcterms:modified xsi:type="dcterms:W3CDTF">2023-03-16T16:56:58Z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0x0101006052891485E0B047BC3D0DA9203DBCA5</vt:lpwstr>
  </property>
</Properties>
</file>