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22"/>
  </p:notesMasterIdLst>
  <p:sldIdLst>
    <p:sldId id="256" r:id="rId2"/>
    <p:sldId id="257" r:id="rId3"/>
    <p:sldId id="258" r:id="rId4"/>
    <p:sldId id="263" r:id="rId5"/>
    <p:sldId id="262" r:id="rId6"/>
    <p:sldId id="265" r:id="rId7"/>
    <p:sldId id="264" r:id="rId8"/>
    <p:sldId id="266" r:id="rId9"/>
    <p:sldId id="259" r:id="rId10"/>
    <p:sldId id="267" r:id="rId11"/>
    <p:sldId id="268" r:id="rId12"/>
    <p:sldId id="260" r:id="rId13"/>
    <p:sldId id="272" r:id="rId14"/>
    <p:sldId id="273" r:id="rId15"/>
    <p:sldId id="275" r:id="rId16"/>
    <p:sldId id="274" r:id="rId17"/>
    <p:sldId id="269" r:id="rId18"/>
    <p:sldId id="270" r:id="rId19"/>
    <p:sldId id="271" r:id="rId20"/>
    <p:sldId id="261"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p:cViewPr varScale="1">
        <p:scale>
          <a:sx n="101" d="100"/>
          <a:sy n="101" d="100"/>
        </p:scale>
        <p:origin x="126" y="27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88" d="100"/>
          <a:sy n="88" d="100"/>
        </p:scale>
        <p:origin x="-3822" y="-12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21CD49-0121-4A04-A92D-5540161FCB6F}" type="datetimeFigureOut">
              <a:rPr lang="en-US" smtClean="0"/>
              <a:pPr/>
              <a:t>3/30/2021</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03E81FE-B11A-4421-96EF-EE790FC17812}" type="slidenum">
              <a:rPr lang="en-US" smtClean="0"/>
              <a:pPr/>
              <a:t>‹#›</a:t>
            </a:fld>
            <a:endParaRPr lang="en-US" dirty="0"/>
          </a:p>
        </p:txBody>
      </p:sp>
    </p:spTree>
    <p:extLst>
      <p:ext uri="{BB962C8B-B14F-4D97-AF65-F5344CB8AC3E}">
        <p14:creationId xmlns:p14="http://schemas.microsoft.com/office/powerpoint/2010/main" val="15734487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03E81FE-B11A-4421-96EF-EE790FC17812}" type="slidenum">
              <a:rPr lang="en-US" smtClean="0"/>
              <a:pPr/>
              <a:t>4</a:t>
            </a:fld>
            <a:endParaRPr lang="en-US" dirty="0"/>
          </a:p>
        </p:txBody>
      </p:sp>
    </p:spTree>
    <p:extLst>
      <p:ext uri="{BB962C8B-B14F-4D97-AF65-F5344CB8AC3E}">
        <p14:creationId xmlns:p14="http://schemas.microsoft.com/office/powerpoint/2010/main" val="21980996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is important to note that although the source may no longer be subject to permitting requirements, the source must still comply with all applicable environmental laws and regulations. This change to the permit process resulted in a decrease in the reporting burden for many small sources)</a:t>
            </a:r>
          </a:p>
          <a:p>
            <a:endParaRPr lang="en-US" dirty="0"/>
          </a:p>
        </p:txBody>
      </p:sp>
      <p:sp>
        <p:nvSpPr>
          <p:cNvPr id="4" name="Slide Number Placeholder 3"/>
          <p:cNvSpPr>
            <a:spLocks noGrp="1"/>
          </p:cNvSpPr>
          <p:nvPr>
            <p:ph type="sldNum" sz="quarter" idx="10"/>
          </p:nvPr>
        </p:nvSpPr>
        <p:spPr/>
        <p:txBody>
          <a:bodyPr/>
          <a:lstStyle/>
          <a:p>
            <a:fld id="{303E81FE-B11A-4421-96EF-EE790FC17812}" type="slidenum">
              <a:rPr lang="en-US" smtClean="0"/>
              <a:pPr/>
              <a:t>7</a:t>
            </a:fld>
            <a:endParaRPr lang="en-US" dirty="0"/>
          </a:p>
        </p:txBody>
      </p:sp>
    </p:spTree>
    <p:extLst>
      <p:ext uri="{BB962C8B-B14F-4D97-AF65-F5344CB8AC3E}">
        <p14:creationId xmlns:p14="http://schemas.microsoft.com/office/powerpoint/2010/main" val="9002769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8E963E22-69B5-43C1-87A7-F8B621AF365A}" type="datetimeFigureOut">
              <a:rPr lang="en-US" smtClean="0"/>
              <a:pPr/>
              <a:t>3/30/2021</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071C0BAF-1D22-42D4-840F-E67C9F89C8CD}"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E963E22-69B5-43C1-87A7-F8B621AF365A}" type="datetimeFigureOut">
              <a:rPr lang="en-US" smtClean="0"/>
              <a:pPr/>
              <a:t>3/30/2021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71C0BAF-1D22-42D4-840F-E67C9F89C8CD}"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E963E22-69B5-43C1-87A7-F8B621AF365A}" type="datetimeFigureOut">
              <a:rPr lang="en-US" smtClean="0"/>
              <a:pPr/>
              <a:t>3/30/2021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71C0BAF-1D22-42D4-840F-E67C9F89C8CD}"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E963E22-69B5-43C1-87A7-F8B621AF365A}" type="datetimeFigureOut">
              <a:rPr lang="en-US" smtClean="0"/>
              <a:pPr/>
              <a:t>3/30/2021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71C0BAF-1D22-42D4-840F-E67C9F89C8CD}"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8E963E22-69B5-43C1-87A7-F8B621AF365A}" type="datetimeFigureOut">
              <a:rPr lang="en-US" smtClean="0"/>
              <a:pPr/>
              <a:t>3/30/2021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71C0BAF-1D22-42D4-840F-E67C9F89C8CD}"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E963E22-69B5-43C1-87A7-F8B621AF365A}" type="datetimeFigureOut">
              <a:rPr lang="en-US" smtClean="0"/>
              <a:pPr/>
              <a:t>3/30/2021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71C0BAF-1D22-42D4-840F-E67C9F89C8CD}"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8E963E22-69B5-43C1-87A7-F8B621AF365A}" type="datetimeFigureOut">
              <a:rPr lang="en-US" smtClean="0"/>
              <a:pPr/>
              <a:t>3/30/2021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71C0BAF-1D22-42D4-840F-E67C9F89C8CD}"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8E963E22-69B5-43C1-87A7-F8B621AF365A}" type="datetimeFigureOut">
              <a:rPr lang="en-US" smtClean="0"/>
              <a:pPr/>
              <a:t>3/30/2021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71C0BAF-1D22-42D4-840F-E67C9F89C8CD}"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963E22-69B5-43C1-87A7-F8B621AF365A}" type="datetimeFigureOut">
              <a:rPr lang="en-US" smtClean="0"/>
              <a:pPr/>
              <a:t>3/30/2021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71C0BAF-1D22-42D4-840F-E67C9F89C8CD}"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E963E22-69B5-43C1-87A7-F8B621AF365A}" type="datetimeFigureOut">
              <a:rPr lang="en-US" smtClean="0"/>
              <a:pPr/>
              <a:t>3/30/2021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71C0BAF-1D22-42D4-840F-E67C9F89C8CD}"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8E963E22-69B5-43C1-87A7-F8B621AF365A}" type="datetimeFigureOut">
              <a:rPr lang="en-US" smtClean="0"/>
              <a:pPr/>
              <a:t>3/30/2021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071C0BAF-1D22-42D4-840F-E67C9F89C8CD}" type="slidenum">
              <a:rPr lang="en-US" smtClean="0"/>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a:t>Click icon to add picture</a:t>
            </a:r>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E963E22-69B5-43C1-87A7-F8B621AF365A}" type="datetimeFigureOut">
              <a:rPr lang="en-US" smtClean="0"/>
              <a:pPr/>
              <a:t>3/30/2021</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71C0BAF-1D22-42D4-840F-E67C9F89C8CD}"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jpeg"/><Relationship Id="rId7" Type="http://schemas.microsoft.com/office/2007/relationships/hdphoto" Target="../media/hdphoto1.wdp"/><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jpeg"/><Relationship Id="rId4" Type="http://schemas.openxmlformats.org/officeDocument/2006/relationships/image" Target="../media/image11.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pneac.org/"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4.png"/><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image" Target="../media/image20.jpeg"/><Relationship Id="rId3" Type="http://schemas.openxmlformats.org/officeDocument/2006/relationships/image" Target="../media/image8.png"/><Relationship Id="rId7" Type="http://schemas.openxmlformats.org/officeDocument/2006/relationships/image" Target="../media/image19.png"/><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9.jpeg"/><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228600"/>
            <a:ext cx="8153399" cy="5486400"/>
          </a:xfrm>
        </p:spPr>
        <p:txBody>
          <a:bodyPr>
            <a:noAutofit/>
          </a:bodyPr>
          <a:lstStyle/>
          <a:p>
            <a:pPr algn="ctr"/>
            <a:r>
              <a:rPr lang="en-US" sz="6600" b="1" dirty="0"/>
              <a:t>2016</a:t>
            </a:r>
            <a:br>
              <a:rPr lang="en-US" sz="5600" b="1" dirty="0"/>
            </a:br>
            <a:r>
              <a:rPr lang="en-US" sz="5600" b="1" dirty="0"/>
              <a:t>National Steering SBO/SBEAP Awards Ceremony</a:t>
            </a:r>
            <a:br>
              <a:rPr lang="en-US" sz="5600" b="1" dirty="0"/>
            </a:br>
            <a:r>
              <a:rPr lang="en-US" sz="5600" b="1" dirty="0"/>
              <a:t>May 3, 2016 </a:t>
            </a:r>
          </a:p>
        </p:txBody>
      </p:sp>
      <p:pic>
        <p:nvPicPr>
          <p:cNvPr id="3" name="Picture 2" descr="C:\Users\Ebakos\AppData\Local\Microsoft\Windows\Temporary Internet Files\Content.IE5\OKUN2WQ8\premio[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48600" y="381000"/>
            <a:ext cx="904875" cy="1143000"/>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228600"/>
            <a:ext cx="3288278"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04752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Compliance Assistance and Sustainable efforts</a:t>
            </a:r>
          </a:p>
        </p:txBody>
      </p:sp>
      <p:sp>
        <p:nvSpPr>
          <p:cNvPr id="3" name="Content Placeholder 2"/>
          <p:cNvSpPr>
            <a:spLocks noGrp="1"/>
          </p:cNvSpPr>
          <p:nvPr>
            <p:ph idx="1"/>
          </p:nvPr>
        </p:nvSpPr>
        <p:spPr/>
        <p:txBody>
          <a:bodyPr>
            <a:normAutofit lnSpcReduction="10000"/>
          </a:bodyPr>
          <a:lstStyle/>
          <a:p>
            <a:r>
              <a:rPr lang="en-US" dirty="0"/>
              <a:t>Hazardous waste inspection from the Department of Health and Environment </a:t>
            </a:r>
          </a:p>
          <a:p>
            <a:r>
              <a:rPr lang="en-US" dirty="0"/>
              <a:t>SBEAP provided on-site and phone/email assistance, helping the business understand and comply with air and waste regulations. SBEAP helped with emissions calculations, permit applications and emissions inventory submittals</a:t>
            </a:r>
          </a:p>
          <a:p>
            <a:r>
              <a:rPr lang="en-US" dirty="0"/>
              <a:t>The business improved its processes and reduced its environmental footprint. Environmental goals went from being expensive and painful, to affordable and achievable.</a:t>
            </a:r>
          </a:p>
          <a:p>
            <a:endParaRPr lang="en-US" dirty="0"/>
          </a:p>
        </p:txBody>
      </p:sp>
    </p:spTree>
    <p:extLst>
      <p:ext uri="{BB962C8B-B14F-4D97-AF65-F5344CB8AC3E}">
        <p14:creationId xmlns:p14="http://schemas.microsoft.com/office/powerpoint/2010/main" val="38843707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Henke Manufacturer Sustainable efforts</a:t>
            </a:r>
          </a:p>
        </p:txBody>
      </p:sp>
      <p:sp>
        <p:nvSpPr>
          <p:cNvPr id="3" name="Content Placeholder 2"/>
          <p:cNvSpPr>
            <a:spLocks noGrp="1"/>
          </p:cNvSpPr>
          <p:nvPr>
            <p:ph idx="1"/>
          </p:nvPr>
        </p:nvSpPr>
        <p:spPr>
          <a:xfrm>
            <a:off x="457200" y="1935480"/>
            <a:ext cx="8229600" cy="4541520"/>
          </a:xfrm>
        </p:spPr>
        <p:txBody>
          <a:bodyPr>
            <a:normAutofit fontScale="85000" lnSpcReduction="20000"/>
          </a:bodyPr>
          <a:lstStyle/>
          <a:p>
            <a:r>
              <a:rPr lang="en-US" dirty="0"/>
              <a:t>Determined the business was subject to Subpart MMMM, Metal Parts and Products rule</a:t>
            </a:r>
          </a:p>
          <a:p>
            <a:pPr marL="514350" indent="-514350">
              <a:lnSpc>
                <a:spcPct val="115000"/>
              </a:lnSpc>
              <a:spcBef>
                <a:spcPts val="0"/>
              </a:spcBef>
              <a:buFont typeface="Wingdings" pitchFamily="2" charset="2"/>
              <a:buChar char="Ø"/>
              <a:tabLst>
                <a:tab pos="142875" algn="l"/>
                <a:tab pos="400050" algn="l"/>
              </a:tabLst>
            </a:pPr>
            <a:r>
              <a:rPr lang="en-US" sz="2700" dirty="0">
                <a:latin typeface="Times New Roman"/>
                <a:ea typeface="Times New Roman"/>
                <a:cs typeface="Times New Roman"/>
              </a:rPr>
              <a:t>Hired an environmental compliance officer.</a:t>
            </a:r>
          </a:p>
          <a:p>
            <a:pPr marL="514350" indent="-514350">
              <a:lnSpc>
                <a:spcPct val="115000"/>
              </a:lnSpc>
              <a:spcBef>
                <a:spcPts val="0"/>
              </a:spcBef>
              <a:buFont typeface="Wingdings" pitchFamily="2" charset="2"/>
              <a:buChar char="Ø"/>
              <a:tabLst>
                <a:tab pos="142875" algn="l"/>
                <a:tab pos="400050" algn="l"/>
              </a:tabLst>
            </a:pPr>
            <a:r>
              <a:rPr lang="en-US" sz="2700" dirty="0">
                <a:latin typeface="Times New Roman"/>
                <a:ea typeface="Times New Roman"/>
                <a:cs typeface="Times New Roman"/>
              </a:rPr>
              <a:t>Learned about and applied for an air permit.</a:t>
            </a:r>
          </a:p>
          <a:p>
            <a:pPr marL="514350" indent="-514350">
              <a:lnSpc>
                <a:spcPct val="115000"/>
              </a:lnSpc>
              <a:spcBef>
                <a:spcPts val="0"/>
              </a:spcBef>
              <a:buFont typeface="Wingdings" pitchFamily="2" charset="2"/>
              <a:buChar char="Ø"/>
              <a:tabLst>
                <a:tab pos="142875" algn="l"/>
                <a:tab pos="400050" algn="l"/>
              </a:tabLst>
            </a:pPr>
            <a:r>
              <a:rPr lang="en-US" sz="2700" dirty="0">
                <a:latin typeface="Times New Roman"/>
                <a:ea typeface="Times New Roman"/>
                <a:cs typeface="Times New Roman"/>
              </a:rPr>
              <a:t>Learned about reporting, relevant laws and actions needed to be taken monthly, annually, the business</a:t>
            </a:r>
            <a:r>
              <a:rPr lang="en-US" dirty="0"/>
              <a:t> improved its processes and reduced its environmental footprint. The </a:t>
            </a:r>
            <a:r>
              <a:rPr lang="en-US" dirty="0" err="1"/>
              <a:t>buisness</a:t>
            </a:r>
            <a:r>
              <a:rPr lang="en-US" dirty="0"/>
              <a:t> has gone beyond environmental compliance </a:t>
            </a:r>
          </a:p>
          <a:p>
            <a:r>
              <a:rPr lang="en-US" dirty="0"/>
              <a:t>Each year the business participates in the Kansas Environmental Conference, sharing information with other industry experts</a:t>
            </a:r>
          </a:p>
          <a:p>
            <a:r>
              <a:rPr lang="en-US" dirty="0"/>
              <a:t>The business participates in a work release program for prison inmates that was started by the Workman’s Fund </a:t>
            </a:r>
          </a:p>
          <a:p>
            <a:r>
              <a:rPr lang="en-US" dirty="0"/>
              <a:t>The </a:t>
            </a:r>
            <a:r>
              <a:rPr lang="en-US" dirty="0" err="1"/>
              <a:t>buisness</a:t>
            </a:r>
            <a:r>
              <a:rPr lang="en-US" dirty="0"/>
              <a:t> participated in the K-State Pollution Prevention Institute Environmental Sustainability</a:t>
            </a:r>
          </a:p>
          <a:p>
            <a:endParaRPr lang="en-US" dirty="0"/>
          </a:p>
        </p:txBody>
      </p:sp>
    </p:spTree>
    <p:extLst>
      <p:ext uri="{BB962C8B-B14F-4D97-AF65-F5344CB8AC3E}">
        <p14:creationId xmlns:p14="http://schemas.microsoft.com/office/powerpoint/2010/main" val="3971252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6060" y="228600"/>
            <a:ext cx="8229600" cy="1219200"/>
          </a:xfrm>
        </p:spPr>
        <p:txBody>
          <a:bodyPr>
            <a:normAutofit/>
          </a:bodyPr>
          <a:lstStyle/>
          <a:p>
            <a:pPr algn="ctr"/>
            <a:r>
              <a:rPr lang="en-US" sz="3200" b="1" dirty="0"/>
              <a:t>2016  Small Business Environmental Stewardship Award</a:t>
            </a:r>
            <a:endParaRPr lang="en-US" dirty="0"/>
          </a:p>
        </p:txBody>
      </p:sp>
      <p:pic>
        <p:nvPicPr>
          <p:cNvPr id="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7965401" y="3500347"/>
            <a:ext cx="1164437" cy="32433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2514600"/>
            <a:ext cx="7680959" cy="434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200" y="2107495"/>
            <a:ext cx="2581573" cy="1714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343400" y="2399882"/>
            <a:ext cx="3409829" cy="22645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2"/>
          <p:cNvPicPr>
            <a:picLocks noChangeAspect="1" noChangeArrowheads="1"/>
          </p:cNvPicPr>
          <p:nvPr/>
        </p:nvPicPr>
        <p:blipFill>
          <a:blip r:embed="rId6" cstate="print">
            <a:extLst>
              <a:ext uri="{BEBA8EAE-BF5A-486C-A8C5-ECC9F3942E4B}">
                <a14:imgProps xmlns:a14="http://schemas.microsoft.com/office/drawing/2010/main">
                  <a14:imgLayer r:embed="rId7">
                    <a14:imgEffect>
                      <a14:saturation sat="55000"/>
                    </a14:imgEffect>
                  </a14:imgLayer>
                </a14:imgProps>
              </a:ext>
              <a:ext uri="{28A0092B-C50C-407E-A947-70E740481C1C}">
                <a14:useLocalDpi xmlns:a14="http://schemas.microsoft.com/office/drawing/2010/main" val="0"/>
              </a:ext>
            </a:extLst>
          </a:blip>
          <a:srcRect/>
          <a:stretch>
            <a:fillRect/>
          </a:stretch>
        </p:blipFill>
        <p:spPr bwMode="auto">
          <a:xfrm>
            <a:off x="2286000" y="1447800"/>
            <a:ext cx="4352627" cy="1219200"/>
          </a:xfrm>
          <a:prstGeom prst="rect">
            <a:avLst/>
          </a:prstGeom>
          <a:gradFill>
            <a:gsLst>
              <a:gs pos="1100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noFill/>
          </a:ln>
          <a:effectLst/>
        </p:spPr>
      </p:pic>
    </p:spTree>
    <p:extLst>
      <p:ext uri="{BB962C8B-B14F-4D97-AF65-F5344CB8AC3E}">
        <p14:creationId xmlns:p14="http://schemas.microsoft.com/office/powerpoint/2010/main" val="38734523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normAutofit fontScale="90000"/>
          </a:bodyPr>
          <a:lstStyle/>
          <a:p>
            <a:r>
              <a:rPr lang="en-US" b="1" dirty="0"/>
              <a:t>Small Business Trade Association Environmental Leadership</a:t>
            </a:r>
            <a:endParaRPr lang="en-US" dirty="0"/>
          </a:p>
        </p:txBody>
      </p:sp>
      <p:sp>
        <p:nvSpPr>
          <p:cNvPr id="3" name="Content Placeholder 2"/>
          <p:cNvSpPr>
            <a:spLocks noGrp="1"/>
          </p:cNvSpPr>
          <p:nvPr>
            <p:ph idx="1"/>
          </p:nvPr>
        </p:nvSpPr>
        <p:spPr>
          <a:xfrm>
            <a:off x="457200" y="2362200"/>
            <a:ext cx="8229600" cy="3962400"/>
          </a:xfrm>
        </p:spPr>
        <p:txBody>
          <a:bodyPr/>
          <a:lstStyle/>
          <a:p>
            <a:r>
              <a:rPr lang="en-US" b="1" dirty="0"/>
              <a:t> </a:t>
            </a:r>
            <a:r>
              <a:rPr lang="en-US" dirty="0"/>
              <a:t>This award category offers an opportunity to showcase the accomplishments of a Trade Association nationwide in the areas of compliance assistance, sustainability, advocacy, and collaboration</a:t>
            </a:r>
          </a:p>
        </p:txBody>
      </p:sp>
    </p:spTree>
    <p:extLst>
      <p:ext uri="{BB962C8B-B14F-4D97-AF65-F5344CB8AC3E}">
        <p14:creationId xmlns:p14="http://schemas.microsoft.com/office/powerpoint/2010/main" val="29547797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Accomplishments</a:t>
            </a:r>
          </a:p>
        </p:txBody>
      </p:sp>
      <p:sp>
        <p:nvSpPr>
          <p:cNvPr id="3" name="Content Placeholder 2"/>
          <p:cNvSpPr>
            <a:spLocks noGrp="1"/>
          </p:cNvSpPr>
          <p:nvPr>
            <p:ph idx="1"/>
          </p:nvPr>
        </p:nvSpPr>
        <p:spPr/>
        <p:txBody>
          <a:bodyPr>
            <a:normAutofit lnSpcReduction="10000"/>
          </a:bodyPr>
          <a:lstStyle/>
          <a:p>
            <a:r>
              <a:rPr lang="en-US" dirty="0"/>
              <a:t>Trade Association has worked with Kansas, Wisconsin, and New Hampshire.</a:t>
            </a:r>
          </a:p>
          <a:p>
            <a:r>
              <a:rPr lang="en-US" dirty="0"/>
              <a:t>Provides compliance educational materials to its members and responds to individual requests for assistance.</a:t>
            </a:r>
          </a:p>
          <a:p>
            <a:r>
              <a:rPr lang="en-US" dirty="0"/>
              <a:t>Hotline for EHS and related technical inquires responding to over 2,000 inquiries from members, affiliates, and regulatory agencies each year</a:t>
            </a:r>
          </a:p>
          <a:p>
            <a:r>
              <a:rPr lang="en-US" dirty="0"/>
              <a:t>Over 15 presentations using several approaches including webinars, workshops, conferences, and seminars in 2015</a:t>
            </a:r>
          </a:p>
        </p:txBody>
      </p:sp>
    </p:spTree>
    <p:extLst>
      <p:ext uri="{BB962C8B-B14F-4D97-AF65-F5344CB8AC3E}">
        <p14:creationId xmlns:p14="http://schemas.microsoft.com/office/powerpoint/2010/main" val="21196407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Accomplishments</a:t>
            </a:r>
          </a:p>
        </p:txBody>
      </p:sp>
      <p:sp>
        <p:nvSpPr>
          <p:cNvPr id="3" name="Content Placeholder 2"/>
          <p:cNvSpPr>
            <a:spLocks noGrp="1"/>
          </p:cNvSpPr>
          <p:nvPr>
            <p:ph idx="1"/>
          </p:nvPr>
        </p:nvSpPr>
        <p:spPr/>
        <p:txBody>
          <a:bodyPr>
            <a:normAutofit fontScale="92500" lnSpcReduction="10000"/>
          </a:bodyPr>
          <a:lstStyle/>
          <a:p>
            <a:r>
              <a:rPr lang="en-US" dirty="0"/>
              <a:t>Conducted over 40 on-site facility visits </a:t>
            </a:r>
          </a:p>
          <a:p>
            <a:r>
              <a:rPr lang="en-US" dirty="0"/>
              <a:t>Articles on EHS topics for the member publication, As part of the education and outreach efforts on compliance, Trade Association, also includes sustainability information.</a:t>
            </a:r>
          </a:p>
          <a:p>
            <a:r>
              <a:rPr lang="en-US" dirty="0"/>
              <a:t>Distributing timely and educational EHS information via the comprehensive Sustainable and Regulatory Affairs listserv</a:t>
            </a:r>
          </a:p>
          <a:p>
            <a:r>
              <a:rPr lang="en-US" dirty="0"/>
              <a:t>Continued to support the Printer’s National Environmental Compliance Assistance Center (</a:t>
            </a:r>
            <a:r>
              <a:rPr lang="en-US" u="sng" dirty="0">
                <a:hlinkClick r:id="rId2"/>
              </a:rPr>
              <a:t>www.pneac.org</a:t>
            </a:r>
            <a:r>
              <a:rPr lang="en-US" dirty="0"/>
              <a:t>)</a:t>
            </a:r>
          </a:p>
          <a:p>
            <a:r>
              <a:rPr lang="en-US" dirty="0"/>
              <a:t>Trade Association is a founding partner in the Sustainable Green Printing Partnership (SGP)</a:t>
            </a:r>
          </a:p>
          <a:p>
            <a:endParaRPr lang="en-US" dirty="0"/>
          </a:p>
        </p:txBody>
      </p:sp>
    </p:spTree>
    <p:extLst>
      <p:ext uri="{BB962C8B-B14F-4D97-AF65-F5344CB8AC3E}">
        <p14:creationId xmlns:p14="http://schemas.microsoft.com/office/powerpoint/2010/main" val="15725460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t>Small Business Trade Association Environmental Leadership</a:t>
            </a:r>
            <a:endParaRPr lang="en-US" dirty="0"/>
          </a:p>
        </p:txBody>
      </p:sp>
      <p:sp>
        <p:nvSpPr>
          <p:cNvPr id="3" name="Content Placeholder 2"/>
          <p:cNvSpPr>
            <a:spLocks noGrp="1"/>
          </p:cNvSpPr>
          <p:nvPr>
            <p:ph idx="1"/>
          </p:nvPr>
        </p:nvSpPr>
        <p:spPr/>
        <p:txBody>
          <a:bodyPr/>
          <a:lstStyle/>
          <a:p>
            <a:r>
              <a:rPr lang="en-US" dirty="0"/>
              <a:t>Printing Industries of America</a:t>
            </a: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950" y="2041525"/>
            <a:ext cx="8162925" cy="481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93610" y="3647106"/>
            <a:ext cx="1165225" cy="3243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3"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5765251"/>
            <a:ext cx="901700" cy="1133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78600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200" b="1" dirty="0">
                <a:sym typeface="Georgia"/>
              </a:rPr>
              <a:t>2016 Karen V. Brown Award Environ</a:t>
            </a:r>
            <a:r>
              <a:rPr lang="en-US" sz="3200" b="1" dirty="0"/>
              <a:t>mental Leadership Award</a:t>
            </a:r>
          </a:p>
        </p:txBody>
      </p:sp>
      <p:sp>
        <p:nvSpPr>
          <p:cNvPr id="3" name="Content Placeholder 2"/>
          <p:cNvSpPr>
            <a:spLocks noGrp="1"/>
          </p:cNvSpPr>
          <p:nvPr>
            <p:ph idx="1"/>
          </p:nvPr>
        </p:nvSpPr>
        <p:spPr/>
        <p:txBody>
          <a:bodyPr>
            <a:normAutofit lnSpcReduction="10000"/>
          </a:bodyPr>
          <a:lstStyle/>
          <a:p>
            <a:pPr lvl="0"/>
            <a:r>
              <a:rPr lang="en-US" dirty="0">
                <a:solidFill>
                  <a:srgbClr val="000000"/>
                </a:solidFill>
              </a:rPr>
              <a:t>The r</a:t>
            </a:r>
            <a:r>
              <a:rPr lang="en-US" dirty="0">
                <a:solidFill>
                  <a:srgbClr val="000000"/>
                </a:solidFill>
                <a:sym typeface="Georgia"/>
              </a:rPr>
              <a:t>ecipient of this award demonstrates a pattern of providing consistent growth and positive outcomes above and beyond the scope of normal duties. </a:t>
            </a:r>
          </a:p>
          <a:p>
            <a:r>
              <a:rPr lang="en-US" dirty="0">
                <a:solidFill>
                  <a:srgbClr val="000000"/>
                </a:solidFill>
              </a:rPr>
              <a:t>Recognizes exemplary performance in one or more areas where the individual have contributed their time, created resources and work products, promoted policy advancements, developed program innovations, and established new partnerships to build a strong network of small business assistance.  The SBEAP emphasize state program leadership or individual leadership. </a:t>
            </a:r>
          </a:p>
          <a:p>
            <a:pPr lvl="0"/>
            <a:endParaRPr lang="en-US" dirty="0">
              <a:solidFill>
                <a:srgbClr val="000000"/>
              </a:solidFill>
              <a:sym typeface="Georgia"/>
            </a:endParaRPr>
          </a:p>
          <a:p>
            <a:endParaRPr lang="en-US" dirty="0"/>
          </a:p>
        </p:txBody>
      </p:sp>
    </p:spTree>
    <p:extLst>
      <p:ext uri="{BB962C8B-B14F-4D97-AF65-F5344CB8AC3E}">
        <p14:creationId xmlns:p14="http://schemas.microsoft.com/office/powerpoint/2010/main" val="17093210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b="1" dirty="0">
                <a:solidFill>
                  <a:srgbClr val="04617B"/>
                </a:solidFill>
                <a:sym typeface="Georgia"/>
              </a:rPr>
              <a:t>2016 Karen V. Brown Award Environ</a:t>
            </a:r>
            <a:r>
              <a:rPr lang="en-US" sz="3200" b="1" dirty="0">
                <a:solidFill>
                  <a:srgbClr val="04617B"/>
                </a:solidFill>
              </a:rPr>
              <a:t>mental Leadership Award</a:t>
            </a:r>
            <a:endParaRPr lang="en-US" dirty="0"/>
          </a:p>
        </p:txBody>
      </p:sp>
      <p:sp>
        <p:nvSpPr>
          <p:cNvPr id="3" name="Content Placeholder 2"/>
          <p:cNvSpPr>
            <a:spLocks noGrp="1"/>
          </p:cNvSpPr>
          <p:nvPr>
            <p:ph idx="1"/>
          </p:nvPr>
        </p:nvSpPr>
        <p:spPr/>
        <p:txBody>
          <a:bodyPr>
            <a:normAutofit/>
          </a:bodyPr>
          <a:lstStyle/>
          <a:p>
            <a:r>
              <a:rPr lang="en-US" dirty="0"/>
              <a:t>Advocate for small businesses on the national, regional, state and local level for more than twenty years</a:t>
            </a:r>
          </a:p>
          <a:p>
            <a:r>
              <a:rPr lang="en-US" dirty="0"/>
              <a:t>Strong voice in support of small businesses</a:t>
            </a:r>
          </a:p>
          <a:p>
            <a:r>
              <a:rPr lang="en-US" dirty="0"/>
              <a:t>Style and commitment has resulted in him being recognized as a mentor and leader that is recognized for his practical approaches to help small businesses and the environment.  </a:t>
            </a:r>
          </a:p>
          <a:p>
            <a:endParaRPr lang="en-US" dirty="0"/>
          </a:p>
        </p:txBody>
      </p:sp>
    </p:spTree>
    <p:extLst>
      <p:ext uri="{BB962C8B-B14F-4D97-AF65-F5344CB8AC3E}">
        <p14:creationId xmlns:p14="http://schemas.microsoft.com/office/powerpoint/2010/main" val="8693637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229600" cy="1143000"/>
          </a:xfrm>
        </p:spPr>
        <p:txBody>
          <a:bodyPr/>
          <a:lstStyle/>
          <a:p>
            <a:pPr algn="ctr"/>
            <a:r>
              <a:rPr lang="en-US" sz="3200" b="1" dirty="0">
                <a:solidFill>
                  <a:srgbClr val="04617B"/>
                </a:solidFill>
                <a:sym typeface="Georgia"/>
              </a:rPr>
              <a:t>2016 Karen V. Brown Award Environ</a:t>
            </a:r>
            <a:r>
              <a:rPr lang="en-US" sz="3200" b="1" dirty="0">
                <a:solidFill>
                  <a:srgbClr val="04617B"/>
                </a:solidFill>
              </a:rPr>
              <a:t>mental Leadership Award</a:t>
            </a:r>
            <a:endParaRPr lang="en-US" dirty="0"/>
          </a:p>
        </p:txBody>
      </p:sp>
      <p:sp>
        <p:nvSpPr>
          <p:cNvPr id="3" name="Content Placeholder 2"/>
          <p:cNvSpPr>
            <a:spLocks noGrp="1"/>
          </p:cNvSpPr>
          <p:nvPr>
            <p:ph idx="1"/>
          </p:nvPr>
        </p:nvSpPr>
        <p:spPr>
          <a:xfrm>
            <a:off x="457200" y="1676400"/>
            <a:ext cx="8229600" cy="4876800"/>
          </a:xfrm>
        </p:spPr>
        <p:txBody>
          <a:bodyPr>
            <a:normAutofit/>
          </a:bodyPr>
          <a:lstStyle/>
          <a:p>
            <a:r>
              <a:rPr lang="en-US" dirty="0"/>
              <a:t>Chair of the NSC’s Technical Workgroup, as well as co-chair from 2012-2015</a:t>
            </a:r>
          </a:p>
          <a:p>
            <a:r>
              <a:rPr lang="en-US" dirty="0"/>
              <a:t>Region V Auto Body Environmental Results Program conducted from 2009 to 2012.</a:t>
            </a:r>
          </a:p>
          <a:p>
            <a:r>
              <a:rPr lang="en-US" dirty="0"/>
              <a:t>Instrumental in developing General Permits, Permit-by-rules and new small source exemptions that typically impact small businesses </a:t>
            </a:r>
          </a:p>
          <a:p>
            <a:r>
              <a:rPr lang="en-US" dirty="0"/>
              <a:t>A sign of a good leader is to listen, offer support, and learn from others.</a:t>
            </a:r>
          </a:p>
          <a:p>
            <a:endParaRPr lang="en-US" dirty="0"/>
          </a:p>
        </p:txBody>
      </p:sp>
    </p:spTree>
    <p:extLst>
      <p:ext uri="{BB962C8B-B14F-4D97-AF65-F5344CB8AC3E}">
        <p14:creationId xmlns:p14="http://schemas.microsoft.com/office/powerpoint/2010/main" val="11039702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086355"/>
            <a:ext cx="8229600" cy="1275845"/>
          </a:xfrm>
        </p:spPr>
        <p:txBody>
          <a:bodyPr>
            <a:normAutofit fontScale="90000"/>
          </a:bodyPr>
          <a:lstStyle/>
          <a:p>
            <a:pPr algn="ctr"/>
            <a:br>
              <a:rPr lang="en-US" dirty="0"/>
            </a:br>
            <a:br>
              <a:rPr lang="en-US" dirty="0"/>
            </a:br>
            <a:r>
              <a:rPr lang="en-US" sz="4900" b="1" dirty="0"/>
              <a:t>2016 </a:t>
            </a:r>
            <a:br>
              <a:rPr lang="en-US" sz="4900" b="1" dirty="0"/>
            </a:br>
            <a:r>
              <a:rPr lang="en-US" sz="4900" b="1" dirty="0"/>
              <a:t>National Steering </a:t>
            </a:r>
            <a:br>
              <a:rPr lang="en-US" sz="4900" b="1" dirty="0"/>
            </a:br>
            <a:r>
              <a:rPr lang="en-US" sz="4900" b="1" dirty="0"/>
              <a:t>SBO/SBEAP Awards</a:t>
            </a:r>
          </a:p>
        </p:txBody>
      </p:sp>
      <p:sp>
        <p:nvSpPr>
          <p:cNvPr id="3" name="Content Placeholder 2"/>
          <p:cNvSpPr>
            <a:spLocks noGrp="1"/>
          </p:cNvSpPr>
          <p:nvPr>
            <p:ph idx="1"/>
          </p:nvPr>
        </p:nvSpPr>
        <p:spPr>
          <a:xfrm>
            <a:off x="457200" y="2971800"/>
            <a:ext cx="8229600" cy="3878705"/>
          </a:xfrm>
        </p:spPr>
        <p:txBody>
          <a:bodyPr>
            <a:normAutofit/>
          </a:bodyPr>
          <a:lstStyle/>
          <a:p>
            <a:r>
              <a:rPr lang="en-US" sz="2000" dirty="0"/>
              <a:t>The NSC Awards are the States’ premier environmental awards program for recognizing outstanding environmental performance, programs and individual(s).</a:t>
            </a:r>
            <a:br>
              <a:rPr lang="en-US" sz="2000" dirty="0"/>
            </a:br>
            <a:br>
              <a:rPr lang="en-US" sz="2000" dirty="0"/>
            </a:br>
            <a:r>
              <a:rPr lang="en-US" sz="2000" dirty="0"/>
              <a:t>These awards honor and recognize small businesses, individuals, trade associations and others who have made significant contributions to protecting the environmental</a:t>
            </a:r>
          </a:p>
          <a:p>
            <a:endParaRPr lang="en-US" sz="2000" dirty="0"/>
          </a:p>
        </p:txBody>
      </p:sp>
      <p:pic>
        <p:nvPicPr>
          <p:cNvPr id="1026" name="Picture 2" descr="C:\Users\ebakos\AppData\Local\Microsoft\Windows\Temporary Internet Files\Content.Outlook\FS0K3QMC\SBEAP-logo-2015-horz-RC-Web.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28600"/>
            <a:ext cx="2553270" cy="8307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792592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sym typeface="Georgia"/>
              </a:rPr>
              <a:t>2016 Karen V. Brown Award</a:t>
            </a:r>
            <a:endParaRPr lang="en-US" sz="3200" b="1" dirty="0"/>
          </a:p>
        </p:txBody>
      </p:sp>
      <p:sp>
        <p:nvSpPr>
          <p:cNvPr id="3" name="Content Placeholder 2"/>
          <p:cNvSpPr>
            <a:spLocks noGrp="1"/>
          </p:cNvSpPr>
          <p:nvPr>
            <p:ph idx="1"/>
          </p:nvPr>
        </p:nvSpPr>
        <p:spPr/>
        <p:txBody>
          <a:bodyPr/>
          <a:lstStyle/>
          <a:p>
            <a:r>
              <a:rPr lang="en-US" dirty="0"/>
              <a:t>Rick Carleski (R5), </a:t>
            </a:r>
          </a:p>
          <a:p>
            <a:r>
              <a:rPr lang="en-US" dirty="0"/>
              <a:t>Joined the Air Force</a:t>
            </a:r>
          </a:p>
          <a:p>
            <a:r>
              <a:rPr lang="en-US" dirty="0"/>
              <a:t> F16 Fighter Pilot</a:t>
            </a:r>
          </a:p>
        </p:txBody>
      </p:sp>
      <p:pic>
        <p:nvPicPr>
          <p:cNvPr id="5" name="Picture 2" descr="C:\Users\Ebakos\AppData\Local\Microsoft\Windows\Temporary Internet Files\Content.IE5\SJHN097W\tmp623776659098566657[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48600" y="3429000"/>
            <a:ext cx="1166812" cy="3248024"/>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5257800"/>
            <a:ext cx="9017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descr="C:\Users\Ebakos\AppData\Local\Microsoft\Windows\Temporary Internet Files\Content.IE5\OXM3MJB6\large-Three-balloons-66.6-2409[1].gi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2181" y="444155"/>
            <a:ext cx="640533" cy="775045"/>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C:\Users\Ebakos\AppData\Local\Microsoft\Windows\Temporary Internet Files\Content.IE5\OXM3MJB6\large-Three-balloons-66.6-2409[1].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467600" y="457200"/>
            <a:ext cx="1259504" cy="152400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52600" y="3630613"/>
            <a:ext cx="2667000" cy="2667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4" name="Picture 2"/>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876800" y="2438400"/>
            <a:ext cx="2718432" cy="4087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2" descr="C:\Users\ebakos\AppData\Local\Microsoft\Windows\Temporary Internet Files\Content.Outlook\FS0K3QMC\Carleski band pic.jp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4987440" y="2438400"/>
            <a:ext cx="2489200" cy="3733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69470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914400"/>
          </a:xfrm>
        </p:spPr>
        <p:txBody>
          <a:bodyPr>
            <a:noAutofit/>
          </a:bodyPr>
          <a:lstStyle/>
          <a:p>
            <a:pPr algn="ctr"/>
            <a:r>
              <a:rPr lang="en-US" sz="4400" b="1" dirty="0"/>
              <a:t>2016 Awards Subcommittee</a:t>
            </a:r>
          </a:p>
        </p:txBody>
      </p:sp>
      <p:sp>
        <p:nvSpPr>
          <p:cNvPr id="3" name="Content Placeholder 2"/>
          <p:cNvSpPr>
            <a:spLocks noGrp="1"/>
          </p:cNvSpPr>
          <p:nvPr>
            <p:ph idx="1"/>
          </p:nvPr>
        </p:nvSpPr>
        <p:spPr>
          <a:xfrm>
            <a:off x="457200" y="1371600"/>
            <a:ext cx="8229600" cy="5029200"/>
          </a:xfrm>
        </p:spPr>
        <p:txBody>
          <a:bodyPr>
            <a:normAutofit/>
          </a:bodyPr>
          <a:lstStyle/>
          <a:p>
            <a:pPr marL="274320" lvl="0" indent="-274320">
              <a:spcBef>
                <a:spcPts val="560"/>
              </a:spcBef>
              <a:buClr>
                <a:schemeClr val="accent1"/>
              </a:buClr>
              <a:buSzPct val="80555"/>
              <a:buFont typeface="Arial"/>
              <a:buChar char="•"/>
            </a:pPr>
            <a:r>
              <a:rPr lang="en-US" dirty="0">
                <a:solidFill>
                  <a:schemeClr val="dk1"/>
                </a:solidFill>
                <a:latin typeface="Georgia"/>
                <a:ea typeface="Georgia"/>
                <a:cs typeface="Georgia"/>
                <a:sym typeface="Georgia"/>
              </a:rPr>
              <a:t>Sara Johnson, Region 1</a:t>
            </a:r>
          </a:p>
          <a:p>
            <a:pPr marL="274320" lvl="0" indent="-274320">
              <a:spcBef>
                <a:spcPts val="560"/>
              </a:spcBef>
              <a:buClr>
                <a:schemeClr val="accent1"/>
              </a:buClr>
              <a:buSzPct val="80555"/>
              <a:buFont typeface="Arial"/>
              <a:buChar char="•"/>
            </a:pPr>
            <a:r>
              <a:rPr lang="en-US" dirty="0">
                <a:solidFill>
                  <a:schemeClr val="dk1"/>
                </a:solidFill>
                <a:latin typeface="Georgia"/>
                <a:ea typeface="Georgia"/>
                <a:cs typeface="Georgia"/>
                <a:sym typeface="Georgia"/>
              </a:rPr>
              <a:t>Edward Bakos, Region 2</a:t>
            </a:r>
          </a:p>
          <a:p>
            <a:pPr marL="274320" lvl="0" indent="-274320">
              <a:spcBef>
                <a:spcPts val="560"/>
              </a:spcBef>
              <a:buClr>
                <a:schemeClr val="accent1"/>
              </a:buClr>
              <a:buSzPct val="80555"/>
              <a:buFont typeface="Arial"/>
              <a:buChar char="•"/>
            </a:pPr>
            <a:r>
              <a:rPr lang="en-US" dirty="0">
                <a:solidFill>
                  <a:schemeClr val="dk1"/>
                </a:solidFill>
                <a:latin typeface="Georgia"/>
                <a:ea typeface="Georgia"/>
                <a:cs typeface="Georgia"/>
                <a:sym typeface="Georgia"/>
              </a:rPr>
              <a:t>Nancy Crickman, Region 3</a:t>
            </a:r>
          </a:p>
          <a:p>
            <a:pPr marL="274320" lvl="0" indent="-274320">
              <a:spcBef>
                <a:spcPts val="560"/>
              </a:spcBef>
              <a:buClr>
                <a:schemeClr val="accent1"/>
              </a:buClr>
              <a:buSzPct val="80555"/>
              <a:buFont typeface="Arial"/>
              <a:buChar char="•"/>
            </a:pPr>
            <a:r>
              <a:rPr lang="en-US" dirty="0">
                <a:solidFill>
                  <a:schemeClr val="dk1"/>
                </a:solidFill>
                <a:latin typeface="Georgia"/>
                <a:ea typeface="Georgia"/>
                <a:cs typeface="Georgia"/>
                <a:sym typeface="Georgia"/>
              </a:rPr>
              <a:t>Jeremy Hancher , Region 3</a:t>
            </a:r>
          </a:p>
          <a:p>
            <a:pPr marL="274320" lvl="0" indent="-274320">
              <a:spcBef>
                <a:spcPts val="560"/>
              </a:spcBef>
              <a:buClr>
                <a:schemeClr val="accent1"/>
              </a:buClr>
              <a:buSzPct val="80555"/>
              <a:buFont typeface="Arial"/>
              <a:buChar char="•"/>
            </a:pPr>
            <a:r>
              <a:rPr lang="en-US" dirty="0">
                <a:solidFill>
                  <a:schemeClr val="dk1"/>
                </a:solidFill>
                <a:latin typeface="Georgia"/>
                <a:ea typeface="Georgia"/>
                <a:cs typeface="Georgia"/>
                <a:sym typeface="Georgia"/>
              </a:rPr>
              <a:t>Nancy Herb, Region 3</a:t>
            </a:r>
          </a:p>
          <a:p>
            <a:pPr marL="274320" lvl="0" indent="-274320">
              <a:spcBef>
                <a:spcPts val="560"/>
              </a:spcBef>
              <a:buClr>
                <a:schemeClr val="accent1"/>
              </a:buClr>
              <a:buSzPct val="80555"/>
              <a:buFont typeface="Arial"/>
              <a:buChar char="•"/>
            </a:pPr>
            <a:r>
              <a:rPr lang="en-US" dirty="0">
                <a:solidFill>
                  <a:schemeClr val="dk1"/>
                </a:solidFill>
                <a:latin typeface="Georgia"/>
                <a:ea typeface="Georgia"/>
                <a:cs typeface="Georgia"/>
                <a:sym typeface="Georgia"/>
              </a:rPr>
              <a:t>Tony Pendola, Region 4</a:t>
            </a:r>
          </a:p>
          <a:p>
            <a:pPr marL="274320" lvl="0" indent="-274320">
              <a:spcBef>
                <a:spcPts val="560"/>
              </a:spcBef>
              <a:buClr>
                <a:schemeClr val="accent1"/>
              </a:buClr>
              <a:buSzPct val="80555"/>
              <a:buFont typeface="Arial"/>
              <a:buChar char="•"/>
            </a:pPr>
            <a:r>
              <a:rPr lang="en-US" dirty="0">
                <a:solidFill>
                  <a:schemeClr val="dk1"/>
                </a:solidFill>
                <a:latin typeface="Georgia"/>
                <a:ea typeface="Georgia"/>
                <a:cs typeface="Georgia"/>
                <a:sym typeface="Georgia"/>
              </a:rPr>
              <a:t>Renee Bashel, Region 5</a:t>
            </a:r>
          </a:p>
          <a:p>
            <a:pPr marL="274320" lvl="0" indent="-274320">
              <a:spcBef>
                <a:spcPts val="560"/>
              </a:spcBef>
              <a:buClr>
                <a:schemeClr val="accent1"/>
              </a:buClr>
              <a:buSzPct val="80555"/>
              <a:buFont typeface="Arial"/>
              <a:buChar char="•"/>
            </a:pPr>
            <a:r>
              <a:rPr lang="en-US" dirty="0">
                <a:solidFill>
                  <a:schemeClr val="dk1"/>
                </a:solidFill>
                <a:latin typeface="Georgia"/>
                <a:ea typeface="Georgia"/>
                <a:cs typeface="Georgia"/>
                <a:sym typeface="Georgia"/>
              </a:rPr>
              <a:t>Dan Nickey, Region 7</a:t>
            </a:r>
          </a:p>
          <a:p>
            <a:pPr marL="274320" lvl="0" indent="-274320">
              <a:spcBef>
                <a:spcPts val="560"/>
              </a:spcBef>
              <a:buClr>
                <a:schemeClr val="accent1"/>
              </a:buClr>
              <a:buSzPct val="80555"/>
              <a:buFont typeface="Arial"/>
              <a:buChar char="•"/>
            </a:pPr>
            <a:r>
              <a:rPr lang="en-US" dirty="0">
                <a:solidFill>
                  <a:schemeClr val="dk1"/>
                </a:solidFill>
                <a:latin typeface="Georgia"/>
                <a:ea typeface="Georgia"/>
                <a:cs typeface="Georgia"/>
                <a:sym typeface="Georgia"/>
              </a:rPr>
              <a:t>Jenna Latt, Region 9</a:t>
            </a:r>
          </a:p>
          <a:p>
            <a:pPr marL="274320" lvl="0" indent="-274320">
              <a:spcBef>
                <a:spcPts val="560"/>
              </a:spcBef>
              <a:buClr>
                <a:schemeClr val="accent1"/>
              </a:buClr>
              <a:buSzPct val="80555"/>
              <a:buFont typeface="Arial"/>
              <a:buChar char="•"/>
            </a:pPr>
            <a:r>
              <a:rPr lang="en-US" dirty="0">
                <a:solidFill>
                  <a:schemeClr val="dk1"/>
                </a:solidFill>
                <a:latin typeface="Georgia"/>
                <a:ea typeface="Georgia"/>
                <a:cs typeface="Georgia"/>
                <a:sym typeface="Georgia"/>
              </a:rPr>
              <a:t>Patrick Hoermann, Region 10</a:t>
            </a:r>
          </a:p>
          <a:p>
            <a:endParaRPr lang="en-US" dirty="0"/>
          </a:p>
        </p:txBody>
      </p:sp>
    </p:spTree>
    <p:extLst>
      <p:ext uri="{BB962C8B-B14F-4D97-AF65-F5344CB8AC3E}">
        <p14:creationId xmlns:p14="http://schemas.microsoft.com/office/powerpoint/2010/main" val="40019415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743712"/>
          </a:xfrm>
        </p:spPr>
        <p:txBody>
          <a:bodyPr>
            <a:normAutofit/>
          </a:bodyPr>
          <a:lstStyle/>
          <a:p>
            <a:pPr algn="ctr"/>
            <a:r>
              <a:rPr lang="en-US" sz="4400" b="1" dirty="0">
                <a:sym typeface="Georgia"/>
              </a:rPr>
              <a:t>2016 Award Categories</a:t>
            </a:r>
            <a:endParaRPr lang="en-US" sz="4400" b="1" dirty="0"/>
          </a:p>
        </p:txBody>
      </p:sp>
      <p:sp>
        <p:nvSpPr>
          <p:cNvPr id="3" name="Content Placeholder 2"/>
          <p:cNvSpPr>
            <a:spLocks noGrp="1"/>
          </p:cNvSpPr>
          <p:nvPr>
            <p:ph idx="1"/>
          </p:nvPr>
        </p:nvSpPr>
        <p:spPr/>
        <p:txBody>
          <a:bodyPr>
            <a:normAutofit/>
          </a:bodyPr>
          <a:lstStyle/>
          <a:p>
            <a:pPr marL="274320" indent="-274320">
              <a:lnSpc>
                <a:spcPct val="110000"/>
              </a:lnSpc>
              <a:spcBef>
                <a:spcPts val="480"/>
              </a:spcBef>
              <a:buClr>
                <a:schemeClr val="accent1"/>
              </a:buClr>
              <a:buSzPct val="74074"/>
              <a:buFont typeface="Arial"/>
              <a:buChar char="•"/>
            </a:pPr>
            <a:r>
              <a:rPr lang="en-US" dirty="0">
                <a:solidFill>
                  <a:schemeClr val="dk1"/>
                </a:solidFill>
                <a:latin typeface="Georgia"/>
                <a:ea typeface="Georgia"/>
                <a:cs typeface="Georgia"/>
                <a:sym typeface="Georgia"/>
              </a:rPr>
              <a:t>Small Business Environmental Assistance Program Award</a:t>
            </a:r>
          </a:p>
          <a:p>
            <a:pPr marL="274320" indent="-274320">
              <a:lnSpc>
                <a:spcPct val="110000"/>
              </a:lnSpc>
              <a:spcBef>
                <a:spcPts val="480"/>
              </a:spcBef>
              <a:buClr>
                <a:schemeClr val="accent1"/>
              </a:buClr>
              <a:buSzPct val="83333"/>
              <a:buFont typeface="Arial"/>
              <a:buChar char="•"/>
            </a:pPr>
            <a:r>
              <a:rPr lang="en-US" dirty="0">
                <a:solidFill>
                  <a:schemeClr val="dk1"/>
                </a:solidFill>
                <a:latin typeface="Georgia"/>
                <a:ea typeface="Georgia"/>
                <a:cs typeface="Georgia"/>
                <a:sym typeface="Georgia"/>
              </a:rPr>
              <a:t>Small Business Environmental Stewardship Award</a:t>
            </a:r>
          </a:p>
          <a:p>
            <a:pPr marL="274320" indent="-274320">
              <a:lnSpc>
                <a:spcPct val="110000"/>
              </a:lnSpc>
              <a:spcBef>
                <a:spcPts val="480"/>
              </a:spcBef>
              <a:buClr>
                <a:schemeClr val="accent1"/>
              </a:buClr>
              <a:buSzPct val="83333"/>
              <a:buFont typeface="Arial"/>
              <a:buChar char="•"/>
            </a:pPr>
            <a:r>
              <a:rPr lang="en-US" dirty="0">
                <a:solidFill>
                  <a:schemeClr val="dk1"/>
                </a:solidFill>
                <a:latin typeface="Georgia"/>
                <a:ea typeface="Georgia"/>
                <a:cs typeface="Georgia"/>
                <a:sym typeface="Georgia"/>
              </a:rPr>
              <a:t>Small Business Trade Association Environmental Leadership</a:t>
            </a:r>
          </a:p>
          <a:p>
            <a:pPr marL="274320" indent="-274320">
              <a:lnSpc>
                <a:spcPct val="110000"/>
              </a:lnSpc>
              <a:spcBef>
                <a:spcPts val="480"/>
              </a:spcBef>
              <a:buClr>
                <a:schemeClr val="accent1"/>
              </a:buClr>
              <a:buSzPct val="83333"/>
              <a:buFont typeface="Arial"/>
              <a:buChar char="•"/>
            </a:pPr>
            <a:r>
              <a:rPr lang="en-US" dirty="0">
                <a:solidFill>
                  <a:schemeClr val="dk1"/>
                </a:solidFill>
                <a:latin typeface="Georgia"/>
                <a:ea typeface="Georgia"/>
                <a:cs typeface="Georgia"/>
                <a:sym typeface="Georgia"/>
              </a:rPr>
              <a:t>Karen V. Brown Award </a:t>
            </a:r>
            <a:r>
              <a:rPr lang="en-US" dirty="0"/>
              <a:t>Environmental </a:t>
            </a:r>
            <a:r>
              <a:rPr lang="en-US" dirty="0">
                <a:solidFill>
                  <a:schemeClr val="dk1"/>
                </a:solidFill>
                <a:latin typeface="Georgia"/>
                <a:ea typeface="Georgia"/>
                <a:cs typeface="Georgia"/>
              </a:rPr>
              <a:t>Leadership Award</a:t>
            </a:r>
          </a:p>
          <a:p>
            <a:endParaRPr lang="en-US" dirty="0"/>
          </a:p>
        </p:txBody>
      </p:sp>
      <p:pic>
        <p:nvPicPr>
          <p:cNvPr id="2050" name="Picture 2" descr="C:\Users\Ebakos\AppData\Local\Microsoft\Windows\Temporary Internet Files\Content.IE5\SJHN097W\tmp623776659098566657[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53400" y="3810000"/>
            <a:ext cx="1066800" cy="2969623"/>
          </a:xfrm>
          <a:prstGeom prst="rect">
            <a:avLst/>
          </a:prstGeom>
          <a:noFill/>
          <a:extLst>
            <a:ext uri="{909E8E84-426E-40DD-AFC4-6F175D3DCCD1}">
              <a14:hiddenFill xmlns:a14="http://schemas.microsoft.com/office/drawing/2010/main">
                <a:solidFill>
                  <a:srgbClr val="FFFFFF"/>
                </a:solidFill>
              </a14:hiddenFill>
            </a:ext>
          </a:extLst>
        </p:spPr>
      </p:pic>
      <p:pic>
        <p:nvPicPr>
          <p:cNvPr id="409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 y="5785805"/>
            <a:ext cx="2554287" cy="828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393737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600" b="1" dirty="0"/>
              <a:t>2016 Small  Business Environmental Assistance Program Award</a:t>
            </a:r>
          </a:p>
        </p:txBody>
      </p:sp>
      <p:sp>
        <p:nvSpPr>
          <p:cNvPr id="3" name="Content Placeholder 2"/>
          <p:cNvSpPr>
            <a:spLocks noGrp="1"/>
          </p:cNvSpPr>
          <p:nvPr>
            <p:ph idx="1"/>
          </p:nvPr>
        </p:nvSpPr>
        <p:spPr>
          <a:xfrm>
            <a:off x="457200" y="2133600"/>
            <a:ext cx="8229600" cy="4191000"/>
          </a:xfrm>
        </p:spPr>
        <p:txBody>
          <a:bodyPr>
            <a:normAutofit/>
          </a:bodyPr>
          <a:lstStyle/>
          <a:p>
            <a:pPr marL="114300" indent="0">
              <a:buNone/>
            </a:pPr>
            <a:r>
              <a:rPr lang="en-US" dirty="0">
                <a:solidFill>
                  <a:srgbClr val="000000"/>
                </a:solidFill>
              </a:rPr>
              <a:t>Recognizes exemplary performance in one or more areas where individuals and programs have contributed their time, created resources and work products, promoted policy advancements, developed program innovations, and established new partnerships to build a strong network of small business assistance.  The SBEAP emphasize state program leadership or individual leadership. </a:t>
            </a:r>
          </a:p>
          <a:p>
            <a:endParaRPr lang="en-US" dirty="0"/>
          </a:p>
        </p:txBody>
      </p:sp>
    </p:spTree>
    <p:extLst>
      <p:ext uri="{BB962C8B-B14F-4D97-AF65-F5344CB8AC3E}">
        <p14:creationId xmlns:p14="http://schemas.microsoft.com/office/powerpoint/2010/main" val="12231268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dk2"/>
                </a:solidFill>
                <a:latin typeface="Georgia"/>
                <a:ea typeface="Georgia"/>
                <a:cs typeface="Georgia"/>
                <a:sym typeface="Georgia"/>
              </a:rPr>
              <a:t>Accomplishments</a:t>
            </a:r>
            <a:endParaRPr lang="en-US" dirty="0"/>
          </a:p>
        </p:txBody>
      </p:sp>
      <p:sp>
        <p:nvSpPr>
          <p:cNvPr id="3" name="Content Placeholder 2"/>
          <p:cNvSpPr>
            <a:spLocks noGrp="1"/>
          </p:cNvSpPr>
          <p:nvPr>
            <p:ph idx="1"/>
          </p:nvPr>
        </p:nvSpPr>
        <p:spPr/>
        <p:txBody>
          <a:bodyPr>
            <a:normAutofit fontScale="92500" lnSpcReduction="20000"/>
          </a:bodyPr>
          <a:lstStyle/>
          <a:p>
            <a:r>
              <a:rPr lang="en-US" dirty="0"/>
              <a:t>SBEAP has worked over the years to improve the compliance levels of small businesses.</a:t>
            </a:r>
          </a:p>
          <a:p>
            <a:r>
              <a:rPr lang="en-US" dirty="0"/>
              <a:t>SBEAP actively participates in the Regional group’s monthly calls and the National Steering Committee’s subcommittees and on the NSC itself and in chairing committees.</a:t>
            </a:r>
          </a:p>
          <a:p>
            <a:r>
              <a:rPr lang="en-US" dirty="0"/>
              <a:t>Serves as the NSC representative on the ECOS Next Generation Compliance workgroup and previously served as an appointed member of the USEPA’s NACEPT committee on Compliance Assistance. </a:t>
            </a:r>
          </a:p>
          <a:p>
            <a:r>
              <a:rPr lang="en-US" dirty="0"/>
              <a:t>SBEAP staff developed an inspection checklist for inspectors to use for the RICE rule  and refreshed them on the 6H standards</a:t>
            </a:r>
          </a:p>
          <a:p>
            <a:endParaRPr lang="en-US" dirty="0"/>
          </a:p>
        </p:txBody>
      </p:sp>
    </p:spTree>
    <p:extLst>
      <p:ext uri="{BB962C8B-B14F-4D97-AF65-F5344CB8AC3E}">
        <p14:creationId xmlns:p14="http://schemas.microsoft.com/office/powerpoint/2010/main" val="27598665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dk2"/>
                </a:solidFill>
                <a:latin typeface="Georgia"/>
                <a:ea typeface="Georgia"/>
                <a:cs typeface="Georgia"/>
                <a:sym typeface="Georgia"/>
              </a:rPr>
              <a:t>Accomplishments</a:t>
            </a:r>
            <a:endParaRPr lang="en-US" dirty="0"/>
          </a:p>
        </p:txBody>
      </p:sp>
      <p:sp>
        <p:nvSpPr>
          <p:cNvPr id="3" name="Content Placeholder 2"/>
          <p:cNvSpPr>
            <a:spLocks noGrp="1"/>
          </p:cNvSpPr>
          <p:nvPr>
            <p:ph idx="1"/>
          </p:nvPr>
        </p:nvSpPr>
        <p:spPr>
          <a:xfrm>
            <a:off x="457200" y="1935480"/>
            <a:ext cx="8229600" cy="4617720"/>
          </a:xfrm>
        </p:spPr>
        <p:txBody>
          <a:bodyPr>
            <a:noAutofit/>
          </a:bodyPr>
          <a:lstStyle/>
          <a:p>
            <a:r>
              <a:rPr lang="en-US" sz="2200" dirty="0"/>
              <a:t>Taken the lead in assisting small businesses Registration of Smaller Sources (ROSS) The ROSS program is designed to simplify air regulatory requirements by requiring sources with low actual emissions to register with the Agency rather than acquiring an air permit. </a:t>
            </a:r>
          </a:p>
          <a:p>
            <a:r>
              <a:rPr lang="en-US" sz="2200" dirty="0"/>
              <a:t>Hosted the SBEAP Annual Training</a:t>
            </a:r>
          </a:p>
          <a:p>
            <a:r>
              <a:rPr lang="en-US" sz="2400" dirty="0"/>
              <a:t>Presented multiple times at the SBEAP conferences </a:t>
            </a:r>
          </a:p>
          <a:p>
            <a:r>
              <a:rPr lang="en-US" sz="2200" dirty="0"/>
              <a:t>Educate and speak at chamber of commerce groups to industry associations – to work to educate impacted industries of their environmental regulatory requirements.</a:t>
            </a:r>
          </a:p>
          <a:p>
            <a:endParaRPr lang="en-US" sz="2200" dirty="0"/>
          </a:p>
        </p:txBody>
      </p:sp>
    </p:spTree>
    <p:extLst>
      <p:ext uri="{BB962C8B-B14F-4D97-AF65-F5344CB8AC3E}">
        <p14:creationId xmlns:p14="http://schemas.microsoft.com/office/powerpoint/2010/main" val="17145190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066800"/>
          </a:xfrm>
        </p:spPr>
        <p:txBody>
          <a:bodyPr>
            <a:noAutofit/>
          </a:bodyPr>
          <a:lstStyle/>
          <a:p>
            <a:pPr algn="ctr"/>
            <a:r>
              <a:rPr lang="en-US" sz="3600" dirty="0">
                <a:solidFill>
                  <a:schemeClr val="dk2"/>
                </a:solidFill>
                <a:latin typeface="Georgia"/>
                <a:ea typeface="Georgia"/>
                <a:cs typeface="Georgia"/>
                <a:sym typeface="Georgia"/>
              </a:rPr>
              <a:t>2016 Small Business Environmental  Assistance Program Award</a:t>
            </a:r>
            <a:endParaRPr lang="en-US" sz="3600" dirty="0"/>
          </a:p>
        </p:txBody>
      </p:sp>
      <p:sp>
        <p:nvSpPr>
          <p:cNvPr id="3" name="Content Placeholder 2"/>
          <p:cNvSpPr>
            <a:spLocks noGrp="1"/>
          </p:cNvSpPr>
          <p:nvPr>
            <p:ph idx="1"/>
          </p:nvPr>
        </p:nvSpPr>
        <p:spPr>
          <a:xfrm>
            <a:off x="381000" y="1676400"/>
            <a:ext cx="8229600" cy="4389120"/>
          </a:xfrm>
        </p:spPr>
        <p:txBody>
          <a:bodyPr/>
          <a:lstStyle/>
          <a:p>
            <a:endParaRPr lang="en-US" b="1" dirty="0"/>
          </a:p>
          <a:p>
            <a:r>
              <a:rPr lang="en-US" dirty="0"/>
              <a:t>Both Annette Fulgenzi and Erin Conley</a:t>
            </a:r>
          </a:p>
          <a:p>
            <a:r>
              <a:rPr lang="en-US" dirty="0"/>
              <a:t>Illinois Small Business Environmental Assistance Program (SBEAP)</a:t>
            </a: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2800" y="3276600"/>
            <a:ext cx="1165225" cy="3243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descr="C:\Users\ebakos\AppData\Local\Microsoft\Windows\Temporary Internet Files\Content.Outlook\FS0K3QMC\IMG_6734.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21875" t="1302" r="-21875" b="1475"/>
          <a:stretch/>
        </p:blipFill>
        <p:spPr bwMode="auto">
          <a:xfrm rot="5400000">
            <a:off x="2359957" y="4318952"/>
            <a:ext cx="5517750" cy="301752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 y="5257800"/>
            <a:ext cx="9017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descr="C:\Users\ebakos\AppData\Local\Microsoft\Windows\Temporary Internet Files\Content.Outlook\FS0K3QMC\FullSizeRender.jpg"/>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l="-1191" t="9870" r="3571" b="12500"/>
          <a:stretch/>
        </p:blipFill>
        <p:spPr bwMode="auto">
          <a:xfrm>
            <a:off x="1676400" y="3657600"/>
            <a:ext cx="2160464" cy="31089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451346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a:t>2016  Small Business Environmental Stewardship Award</a:t>
            </a:r>
            <a:endParaRPr lang="en-US" dirty="0"/>
          </a:p>
        </p:txBody>
      </p:sp>
      <p:sp>
        <p:nvSpPr>
          <p:cNvPr id="3" name="Content Placeholder 2"/>
          <p:cNvSpPr>
            <a:spLocks noGrp="1"/>
          </p:cNvSpPr>
          <p:nvPr>
            <p:ph idx="1"/>
          </p:nvPr>
        </p:nvSpPr>
        <p:spPr>
          <a:xfrm>
            <a:off x="381000" y="2133600"/>
            <a:ext cx="8382000" cy="3992563"/>
          </a:xfrm>
        </p:spPr>
        <p:txBody>
          <a:bodyPr/>
          <a:lstStyle/>
          <a:p>
            <a:pPr marL="88900" lvl="0" indent="0">
              <a:buNone/>
            </a:pPr>
            <a:r>
              <a:rPr lang="en-US" dirty="0">
                <a:solidFill>
                  <a:srgbClr val="000000"/>
                </a:solidFill>
              </a:rPr>
              <a:t>Recognizes exemplary performance in pollution prevention, leadership, industrial environmental leadership, and community environmental leadership.  </a:t>
            </a:r>
          </a:p>
          <a:p>
            <a:pPr marL="88900" lvl="0" indent="0">
              <a:buNone/>
            </a:pPr>
            <a:endParaRPr lang="en-US" dirty="0">
              <a:solidFill>
                <a:srgbClr val="000000"/>
              </a:solidFill>
            </a:endParaRPr>
          </a:p>
          <a:p>
            <a:pPr marL="88900" indent="0">
              <a:buNone/>
            </a:pPr>
            <a:r>
              <a:rPr lang="en-US" dirty="0">
                <a:solidFill>
                  <a:srgbClr val="000000"/>
                </a:solidFill>
              </a:rPr>
              <a:t>The nominee(s) must have worked with their local, state/territorial, or national SBO/SBEAP in these efforts.</a:t>
            </a:r>
          </a:p>
        </p:txBody>
      </p:sp>
    </p:spTree>
    <p:extLst>
      <p:ext uri="{BB962C8B-B14F-4D97-AF65-F5344CB8AC3E}">
        <p14:creationId xmlns:p14="http://schemas.microsoft.com/office/powerpoint/2010/main" val="425156232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2796</TotalTime>
  <Words>1136</Words>
  <Application>Microsoft Office PowerPoint</Application>
  <PresentationFormat>On-screen Show (4:3)</PresentationFormat>
  <Paragraphs>86</Paragraphs>
  <Slides>20</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Arial</vt:lpstr>
      <vt:lpstr>Calibri</vt:lpstr>
      <vt:lpstr>Constantia</vt:lpstr>
      <vt:lpstr>Georgia</vt:lpstr>
      <vt:lpstr>Times New Roman</vt:lpstr>
      <vt:lpstr>Wingdings</vt:lpstr>
      <vt:lpstr>Wingdings 2</vt:lpstr>
      <vt:lpstr>Flow</vt:lpstr>
      <vt:lpstr>2016 National Steering SBO/SBEAP Awards Ceremony May 3, 2016 </vt:lpstr>
      <vt:lpstr>  2016  National Steering  SBO/SBEAP Awards</vt:lpstr>
      <vt:lpstr>2016 Awards Subcommittee</vt:lpstr>
      <vt:lpstr>2016 Award Categories</vt:lpstr>
      <vt:lpstr>2016 Small  Business Environmental Assistance Program Award</vt:lpstr>
      <vt:lpstr>Accomplishments</vt:lpstr>
      <vt:lpstr>Accomplishments</vt:lpstr>
      <vt:lpstr>2016 Small Business Environmental  Assistance Program Award</vt:lpstr>
      <vt:lpstr>2016  Small Business Environmental Stewardship Award</vt:lpstr>
      <vt:lpstr>Compliance Assistance and Sustainable efforts</vt:lpstr>
      <vt:lpstr>Henke Manufacturer Sustainable efforts</vt:lpstr>
      <vt:lpstr>2016  Small Business Environmental Stewardship Award</vt:lpstr>
      <vt:lpstr>Small Business Trade Association Environmental Leadership</vt:lpstr>
      <vt:lpstr>Accomplishments</vt:lpstr>
      <vt:lpstr>Accomplishments</vt:lpstr>
      <vt:lpstr>Small Business Trade Association Environmental Leadership</vt:lpstr>
      <vt:lpstr>2016 Karen V. Brown Award Environmental Leadership Award</vt:lpstr>
      <vt:lpstr>2016 Karen V. Brown Award Environmental Leadership Award</vt:lpstr>
      <vt:lpstr>2016 Karen V. Brown Award Environmental Leadership Award</vt:lpstr>
      <vt:lpstr>2016 Karen V. Brown Award</vt:lpstr>
    </vt:vector>
  </TitlesOfParts>
  <Company>NJDEP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2014  National Steering Awards</dc:title>
  <dc:creator>Edward Bakos</dc:creator>
  <cp:lastModifiedBy>Parker Schmitt</cp:lastModifiedBy>
  <cp:revision>88</cp:revision>
  <dcterms:created xsi:type="dcterms:W3CDTF">2015-05-28T13:55:06Z</dcterms:created>
  <dcterms:modified xsi:type="dcterms:W3CDTF">2021-03-30T20:13:25Z</dcterms:modified>
</cp:coreProperties>
</file>